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1" r:id="rId2"/>
    <p:sldId id="292" r:id="rId3"/>
    <p:sldId id="293" r:id="rId4"/>
    <p:sldId id="294" r:id="rId5"/>
    <p:sldId id="295" r:id="rId6"/>
    <p:sldId id="296" r:id="rId7"/>
    <p:sldId id="29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4" d="100"/>
          <a:sy n="104" d="100"/>
        </p:scale>
        <p:origin x="870" y="3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C7DA1-C4BB-F323-E547-150F89A9D43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0F464EA-BD24-1AD3-29FD-6A3D433A98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B26977A-1DD3-0DD6-1398-2D337608CCF0}"/>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5" name="Footer Placeholder 4">
            <a:extLst>
              <a:ext uri="{FF2B5EF4-FFF2-40B4-BE49-F238E27FC236}">
                <a16:creationId xmlns:a16="http://schemas.microsoft.com/office/drawing/2014/main" id="{BFADAFDD-01DA-DCE8-ABFD-DCB278E967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515DFA-06F9-CFA5-A06E-5A3AA6649DD5}"/>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2562132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50DEB-8525-94A9-685F-B9870B9B32A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2CB337B-CF96-5DA6-DB14-8527192936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2ADC54-28FE-5FFD-9031-8A52F1AC21CE}"/>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5" name="Footer Placeholder 4">
            <a:extLst>
              <a:ext uri="{FF2B5EF4-FFF2-40B4-BE49-F238E27FC236}">
                <a16:creationId xmlns:a16="http://schemas.microsoft.com/office/drawing/2014/main" id="{EAE80448-1859-BFD0-70F7-9F48494BB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E2FEE9-A48D-7C28-507D-09F1EA9484A4}"/>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1473733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E54E7-6FEC-2FF9-871E-84EB40373C5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7712F6F-55D3-BBF1-AFC4-7B0E882FB12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CD023ED-762F-949C-84F2-1168DC0C38FC}"/>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5" name="Footer Placeholder 4">
            <a:extLst>
              <a:ext uri="{FF2B5EF4-FFF2-40B4-BE49-F238E27FC236}">
                <a16:creationId xmlns:a16="http://schemas.microsoft.com/office/drawing/2014/main" id="{51EC1B79-DE7D-3E86-F3A4-E3AE1D7DDC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4BF343-F327-6C92-4306-67D654ED4A04}"/>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3348009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0B73D-B90B-6452-0FB1-A458FB74AB7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1E95F3E-8273-980B-356A-BC9F9A529F4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277ADFE-7DF0-81DB-C07B-B1CF58EDCA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C05A06-7A88-E24A-CD6B-26DBD322937C}"/>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6" name="Footer Placeholder 5">
            <a:extLst>
              <a:ext uri="{FF2B5EF4-FFF2-40B4-BE49-F238E27FC236}">
                <a16:creationId xmlns:a16="http://schemas.microsoft.com/office/drawing/2014/main" id="{9E920075-2637-B454-C815-589F20200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EB0F57-5A0D-9F4C-FAD1-272621545428}"/>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4306618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901AE-89CF-69A1-97FA-64052E2731B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BC22BB0-8F92-8627-58EA-09A7286D26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7F0C48-E809-40CB-F7EC-343393C3B27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2B5D3A-2404-5CF6-50CD-76CD78DF82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5CF0119-2D8E-7EEE-51FB-3756A186DF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06B43A2-80CD-D1FD-D601-4E71CA5FC981}"/>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8" name="Footer Placeholder 7">
            <a:extLst>
              <a:ext uri="{FF2B5EF4-FFF2-40B4-BE49-F238E27FC236}">
                <a16:creationId xmlns:a16="http://schemas.microsoft.com/office/drawing/2014/main" id="{B5978239-598C-CA43-BD91-ACE1E3135FB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D6C5C1-0999-6B95-3775-9D802EDFA118}"/>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57503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47851-E671-C2B4-2A82-83E580BBBA7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76A6AFB-10B9-B228-C8AB-5544A900A1FE}"/>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4" name="Footer Placeholder 3">
            <a:extLst>
              <a:ext uri="{FF2B5EF4-FFF2-40B4-BE49-F238E27FC236}">
                <a16:creationId xmlns:a16="http://schemas.microsoft.com/office/drawing/2014/main" id="{9A8E7DE4-695A-D2D1-5865-F370082FE2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4385AF3-D701-64B6-71A9-B19C2E14D619}"/>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2621200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C3F691-4BD3-93D6-4FD0-69D0CCB2CF0B}"/>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3" name="Footer Placeholder 2">
            <a:extLst>
              <a:ext uri="{FF2B5EF4-FFF2-40B4-BE49-F238E27FC236}">
                <a16:creationId xmlns:a16="http://schemas.microsoft.com/office/drawing/2014/main" id="{3FA5DD75-1E8D-276D-0D76-21748A098D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FB2F65D-9EBC-129B-260A-3D235AB6840C}"/>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2197692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E9EC0-3CB8-B1F2-869A-51FC0AF137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2565F73-3820-4590-FE1E-A719EAA944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838156-05AC-2DDF-BB2A-11D92023C8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3921A5-3CBD-0C53-CFA5-7531FD85570D}"/>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6" name="Footer Placeholder 5">
            <a:extLst>
              <a:ext uri="{FF2B5EF4-FFF2-40B4-BE49-F238E27FC236}">
                <a16:creationId xmlns:a16="http://schemas.microsoft.com/office/drawing/2014/main" id="{A3EE39C0-38BA-3319-58BC-1A0F8A7F5A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146395-B197-A65A-AA2C-D740C93B0802}"/>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2479357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5691-5BFA-B594-9A78-D7785A6445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5B30139-D7A9-88ED-28B5-D26DFF1764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22D6EE7-3571-FF8D-67FC-BE8DE5DAC7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3BE145-53CF-9857-AC2C-8313855A2DC7}"/>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6" name="Footer Placeholder 5">
            <a:extLst>
              <a:ext uri="{FF2B5EF4-FFF2-40B4-BE49-F238E27FC236}">
                <a16:creationId xmlns:a16="http://schemas.microsoft.com/office/drawing/2014/main" id="{3E459B88-B539-9AF7-46E5-CAFEF28E79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AF4ACF-5074-588C-CA05-F3CB3012E084}"/>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3615071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BB8F8-3ED0-0EA1-0F2D-91F5C45A6A6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BAF50E5-E604-329E-8F58-5413D65D2B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F7DE0F-3628-6D97-2D9E-D585D3928B28}"/>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5" name="Footer Placeholder 4">
            <a:extLst>
              <a:ext uri="{FF2B5EF4-FFF2-40B4-BE49-F238E27FC236}">
                <a16:creationId xmlns:a16="http://schemas.microsoft.com/office/drawing/2014/main" id="{F8694937-7ECB-E15B-42DC-FFC68DA170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D4A4EC-F385-3249-DC67-DCCDACA4126F}"/>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933646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8CFE65B-E296-1C36-42A3-7F9B75A359B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745CE6B-6D3F-5785-1F6D-F5BE53458B7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BC83E2-AC55-6A10-2818-4C8BC5534BD6}"/>
              </a:ext>
            </a:extLst>
          </p:cNvPr>
          <p:cNvSpPr>
            <a:spLocks noGrp="1"/>
          </p:cNvSpPr>
          <p:nvPr>
            <p:ph type="dt" sz="half" idx="10"/>
          </p:nvPr>
        </p:nvSpPr>
        <p:spPr/>
        <p:txBody>
          <a:bodyPr/>
          <a:lstStyle/>
          <a:p>
            <a:fld id="{4F3BF55F-EC02-42CF-9B64-FF20DC48115A}" type="datetimeFigureOut">
              <a:rPr lang="en-US" smtClean="0"/>
              <a:t>7/7/2025</a:t>
            </a:fld>
            <a:endParaRPr lang="en-US"/>
          </a:p>
        </p:txBody>
      </p:sp>
      <p:sp>
        <p:nvSpPr>
          <p:cNvPr id="5" name="Footer Placeholder 4">
            <a:extLst>
              <a:ext uri="{FF2B5EF4-FFF2-40B4-BE49-F238E27FC236}">
                <a16:creationId xmlns:a16="http://schemas.microsoft.com/office/drawing/2014/main" id="{BF618DAE-2E25-D403-D889-24D8594CDD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88798A-6961-A856-9CAB-AF17AA22A038}"/>
              </a:ext>
            </a:extLst>
          </p:cNvPr>
          <p:cNvSpPr>
            <a:spLocks noGrp="1"/>
          </p:cNvSpPr>
          <p:nvPr>
            <p:ph type="sldNum" sz="quarter" idx="12"/>
          </p:nvPr>
        </p:nvSpPr>
        <p:spPr/>
        <p:txBody>
          <a:bodyPr/>
          <a:lstStyle/>
          <a:p>
            <a:fld id="{FDA7C60F-6685-44DB-8BAB-50EB1EE05D5E}" type="slidenum">
              <a:rPr lang="en-US" smtClean="0"/>
              <a:t>‹#›</a:t>
            </a:fld>
            <a:endParaRPr lang="en-US"/>
          </a:p>
        </p:txBody>
      </p:sp>
    </p:spTree>
    <p:extLst>
      <p:ext uri="{BB962C8B-B14F-4D97-AF65-F5344CB8AC3E}">
        <p14:creationId xmlns:p14="http://schemas.microsoft.com/office/powerpoint/2010/main" val="231369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799DD3-58CD-87E6-ECAA-A1854E9E6C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C2DFA03-0930-9022-82DF-51F051D982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175E10-F00A-E54F-F0A8-7D37BD1990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F3BF55F-EC02-42CF-9B64-FF20DC48115A}" type="datetimeFigureOut">
              <a:rPr lang="en-US" smtClean="0"/>
              <a:t>7/7/2025</a:t>
            </a:fld>
            <a:endParaRPr lang="en-US"/>
          </a:p>
        </p:txBody>
      </p:sp>
      <p:sp>
        <p:nvSpPr>
          <p:cNvPr id="5" name="Footer Placeholder 4">
            <a:extLst>
              <a:ext uri="{FF2B5EF4-FFF2-40B4-BE49-F238E27FC236}">
                <a16:creationId xmlns:a16="http://schemas.microsoft.com/office/drawing/2014/main" id="{5F500B39-45AE-13B4-C334-27C3E599CC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BDC964D3-C575-779B-78F1-8614D23A13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DA7C60F-6685-44DB-8BAB-50EB1EE05D5E}" type="slidenum">
              <a:rPr lang="en-US" smtClean="0"/>
              <a:t>‹#›</a:t>
            </a:fld>
            <a:endParaRPr lang="en-US"/>
          </a:p>
        </p:txBody>
      </p:sp>
    </p:spTree>
    <p:extLst>
      <p:ext uri="{BB962C8B-B14F-4D97-AF65-F5344CB8AC3E}">
        <p14:creationId xmlns:p14="http://schemas.microsoft.com/office/powerpoint/2010/main" val="4199482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002637" cy="466871"/>
          </a:xfrm>
          <a:prstGeom prst="rect">
            <a:avLst/>
          </a:prstGeom>
          <a:ln>
            <a:solidFill>
              <a:schemeClr val="tx1"/>
            </a:solidFill>
          </a:ln>
        </p:spPr>
        <p:txBody>
          <a:bodyPr vert="horz" lIns="91440" tIns="45720" rIns="91440" bIns="45720" rtlCol="0">
            <a:normAutofit fontScale="925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a:t>
            </a:r>
          </a:p>
        </p:txBody>
      </p:sp>
      <p:sp>
        <p:nvSpPr>
          <p:cNvPr id="10" name="TextBox 9">
            <a:extLst>
              <a:ext uri="{FF2B5EF4-FFF2-40B4-BE49-F238E27FC236}">
                <a16:creationId xmlns:a16="http://schemas.microsoft.com/office/drawing/2014/main" id="{A0AE751B-81C1-6EE8-C48B-0B3B7D48AB46}"/>
              </a:ext>
            </a:extLst>
          </p:cNvPr>
          <p:cNvSpPr txBox="1"/>
          <p:nvPr/>
        </p:nvSpPr>
        <p:spPr>
          <a:xfrm>
            <a:off x="1453215" y="908850"/>
            <a:ext cx="5276675" cy="2585323"/>
          </a:xfrm>
          <a:prstGeom prst="rect">
            <a:avLst/>
          </a:prstGeom>
          <a:noFill/>
        </p:spPr>
        <p:txBody>
          <a:bodyPr wrap="square" rtlCol="0">
            <a:spAutoFit/>
          </a:bodyPr>
          <a:lstStyle/>
          <a:p>
            <a:pPr marL="285750" indent="-285750">
              <a:buFont typeface="Arial" panose="020B0604020202020204" pitchFamily="34" charset="0"/>
              <a:buChar char="•"/>
            </a:pPr>
            <a:r>
              <a:rPr lang="en-US" dirty="0"/>
              <a:t>Billing Agreements are recurring Progress Billing for your clients. Billing Agreements can be found and created with the following path shown to the right.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This list shows 4 views. </a:t>
            </a:r>
          </a:p>
          <a:p>
            <a:pPr marL="742950" lvl="1" indent="-285750">
              <a:buFont typeface="Arial" panose="020B0604020202020204" pitchFamily="34" charset="0"/>
              <a:buChar char="•"/>
            </a:pPr>
            <a:r>
              <a:rPr lang="en-US" dirty="0"/>
              <a:t>Active Billing Agreements</a:t>
            </a:r>
          </a:p>
          <a:p>
            <a:pPr marL="742950" lvl="1" indent="-285750">
              <a:buFont typeface="Arial" panose="020B0604020202020204" pitchFamily="34" charset="0"/>
              <a:buChar char="•"/>
            </a:pPr>
            <a:r>
              <a:rPr lang="en-US" dirty="0"/>
              <a:t>Upcoming Renewal Billing Agreements</a:t>
            </a:r>
          </a:p>
          <a:p>
            <a:pPr marL="742950" lvl="1" indent="-285750">
              <a:buFont typeface="Arial" panose="020B0604020202020204" pitchFamily="34" charset="0"/>
              <a:buChar char="•"/>
            </a:pPr>
            <a:r>
              <a:rPr lang="en-US" dirty="0"/>
              <a:t>Completed or Cancelled w No Renewal</a:t>
            </a:r>
          </a:p>
          <a:p>
            <a:pPr marL="742950" lvl="1" indent="-285750">
              <a:buFont typeface="Arial" panose="020B0604020202020204" pitchFamily="34" charset="0"/>
              <a:buChar char="•"/>
            </a:pPr>
            <a:r>
              <a:rPr lang="en-US" dirty="0"/>
              <a:t>Failed Billing Agreements</a:t>
            </a:r>
          </a:p>
        </p:txBody>
      </p:sp>
      <p:pic>
        <p:nvPicPr>
          <p:cNvPr id="12" name="Picture 11">
            <a:extLst>
              <a:ext uri="{FF2B5EF4-FFF2-40B4-BE49-F238E27FC236}">
                <a16:creationId xmlns:a16="http://schemas.microsoft.com/office/drawing/2014/main" id="{6E4DF499-7394-1F59-7DF5-44FC825DF120}"/>
              </a:ext>
            </a:extLst>
          </p:cNvPr>
          <p:cNvPicPr>
            <a:picLocks noChangeAspect="1"/>
          </p:cNvPicPr>
          <p:nvPr/>
        </p:nvPicPr>
        <p:blipFill>
          <a:blip r:embed="rId3"/>
          <a:stretch>
            <a:fillRect/>
          </a:stretch>
        </p:blipFill>
        <p:spPr>
          <a:xfrm>
            <a:off x="7321545" y="947334"/>
            <a:ext cx="2590698" cy="2014988"/>
          </a:xfrm>
          <a:prstGeom prst="rect">
            <a:avLst/>
          </a:prstGeom>
        </p:spPr>
      </p:pic>
      <p:sp>
        <p:nvSpPr>
          <p:cNvPr id="13" name="Rectangle 12">
            <a:extLst>
              <a:ext uri="{FF2B5EF4-FFF2-40B4-BE49-F238E27FC236}">
                <a16:creationId xmlns:a16="http://schemas.microsoft.com/office/drawing/2014/main" id="{980C5B0A-B7D0-3037-FAE0-5BA311666CF0}"/>
              </a:ext>
            </a:extLst>
          </p:cNvPr>
          <p:cNvSpPr/>
          <p:nvPr/>
        </p:nvSpPr>
        <p:spPr>
          <a:xfrm>
            <a:off x="7231395" y="947334"/>
            <a:ext cx="503255"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95302E4-E5F5-520D-EEE2-5E86D62D6B81}"/>
              </a:ext>
            </a:extLst>
          </p:cNvPr>
          <p:cNvSpPr/>
          <p:nvPr/>
        </p:nvSpPr>
        <p:spPr>
          <a:xfrm>
            <a:off x="7231394" y="1319190"/>
            <a:ext cx="503255"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270B596-E3CC-4000-A119-B6F733FF7660}"/>
              </a:ext>
            </a:extLst>
          </p:cNvPr>
          <p:cNvSpPr/>
          <p:nvPr/>
        </p:nvSpPr>
        <p:spPr>
          <a:xfrm>
            <a:off x="8291204" y="1786658"/>
            <a:ext cx="1070910" cy="33634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2CA4DE15-DC5E-7DBA-D36A-B8BC1D0C50ED}"/>
              </a:ext>
            </a:extLst>
          </p:cNvPr>
          <p:cNvPicPr>
            <a:picLocks noChangeAspect="1"/>
          </p:cNvPicPr>
          <p:nvPr/>
        </p:nvPicPr>
        <p:blipFill>
          <a:blip r:embed="rId4"/>
          <a:stretch>
            <a:fillRect/>
          </a:stretch>
        </p:blipFill>
        <p:spPr>
          <a:xfrm>
            <a:off x="1780515" y="3681298"/>
            <a:ext cx="8131728" cy="3093732"/>
          </a:xfrm>
          <a:prstGeom prst="rect">
            <a:avLst/>
          </a:prstGeom>
        </p:spPr>
      </p:pic>
    </p:spTree>
    <p:extLst>
      <p:ext uri="{BB962C8B-B14F-4D97-AF65-F5344CB8AC3E}">
        <p14:creationId xmlns:p14="http://schemas.microsoft.com/office/powerpoint/2010/main" val="3609341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5"/>
            <a:ext cx="2715701" cy="466871"/>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pic>
        <p:nvPicPr>
          <p:cNvPr id="2" name="Picture 1">
            <a:extLst>
              <a:ext uri="{FF2B5EF4-FFF2-40B4-BE49-F238E27FC236}">
                <a16:creationId xmlns:a16="http://schemas.microsoft.com/office/drawing/2014/main" id="{8082623B-A6ED-181C-E27E-A1611F9FA859}"/>
              </a:ext>
            </a:extLst>
          </p:cNvPr>
          <p:cNvPicPr>
            <a:picLocks noChangeAspect="1"/>
          </p:cNvPicPr>
          <p:nvPr/>
        </p:nvPicPr>
        <p:blipFill>
          <a:blip r:embed="rId3"/>
          <a:stretch>
            <a:fillRect/>
          </a:stretch>
        </p:blipFill>
        <p:spPr>
          <a:xfrm>
            <a:off x="1543110" y="1156212"/>
            <a:ext cx="8131728" cy="3093732"/>
          </a:xfrm>
          <a:prstGeom prst="rect">
            <a:avLst/>
          </a:prstGeom>
        </p:spPr>
      </p:pic>
      <p:sp>
        <p:nvSpPr>
          <p:cNvPr id="3" name="TextBox 2">
            <a:extLst>
              <a:ext uri="{FF2B5EF4-FFF2-40B4-BE49-F238E27FC236}">
                <a16:creationId xmlns:a16="http://schemas.microsoft.com/office/drawing/2014/main" id="{F01845BB-7F2A-FA46-671A-1B4006198E76}"/>
              </a:ext>
            </a:extLst>
          </p:cNvPr>
          <p:cNvSpPr txBox="1"/>
          <p:nvPr/>
        </p:nvSpPr>
        <p:spPr>
          <a:xfrm>
            <a:off x="1661020" y="4714613"/>
            <a:ext cx="8131728" cy="1200329"/>
          </a:xfrm>
          <a:prstGeom prst="rect">
            <a:avLst/>
          </a:prstGeom>
          <a:noFill/>
        </p:spPr>
        <p:txBody>
          <a:bodyPr wrap="square" rtlCol="0">
            <a:spAutoFit/>
          </a:bodyPr>
          <a:lstStyle/>
          <a:p>
            <a:pPr marL="285750" indent="-285750">
              <a:buFont typeface="Arial" panose="020B0604020202020204" pitchFamily="34" charset="0"/>
              <a:buChar char="•"/>
            </a:pPr>
            <a:r>
              <a:rPr lang="en-US" dirty="0"/>
              <a:t>The Billing agreement list is a quick and effective way to find all clients who have or have had billing agreements. </a:t>
            </a:r>
          </a:p>
          <a:p>
            <a:pPr marL="285750" indent="-285750">
              <a:buFont typeface="Arial" panose="020B0604020202020204" pitchFamily="34" charset="0"/>
              <a:buChar char="•"/>
            </a:pPr>
            <a:r>
              <a:rPr lang="en-US" dirty="0"/>
              <a:t>There is also a New Billing Agreement button found at the top where you can enter in new agreements.</a:t>
            </a:r>
          </a:p>
        </p:txBody>
      </p:sp>
      <p:cxnSp>
        <p:nvCxnSpPr>
          <p:cNvPr id="7" name="Straight Arrow Connector 6">
            <a:extLst>
              <a:ext uri="{FF2B5EF4-FFF2-40B4-BE49-F238E27FC236}">
                <a16:creationId xmlns:a16="http://schemas.microsoft.com/office/drawing/2014/main" id="{A24CB469-868E-93BB-C445-3DC95C13D0FA}"/>
              </a:ext>
            </a:extLst>
          </p:cNvPr>
          <p:cNvCxnSpPr/>
          <p:nvPr/>
        </p:nvCxnSpPr>
        <p:spPr>
          <a:xfrm flipH="1">
            <a:off x="4353886" y="1862356"/>
            <a:ext cx="696286"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26630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90151"/>
            <a:ext cx="2715701" cy="35580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2" name="TextBox 1">
            <a:extLst>
              <a:ext uri="{FF2B5EF4-FFF2-40B4-BE49-F238E27FC236}">
                <a16:creationId xmlns:a16="http://schemas.microsoft.com/office/drawing/2014/main" id="{EE5FED28-4A0A-BD7D-1C52-3D32010D3F32}"/>
              </a:ext>
            </a:extLst>
          </p:cNvPr>
          <p:cNvSpPr txBox="1"/>
          <p:nvPr/>
        </p:nvSpPr>
        <p:spPr>
          <a:xfrm>
            <a:off x="1426125" y="741778"/>
            <a:ext cx="10261050" cy="2062103"/>
          </a:xfrm>
          <a:prstGeom prst="rect">
            <a:avLst/>
          </a:prstGeom>
          <a:noFill/>
        </p:spPr>
        <p:txBody>
          <a:bodyPr wrap="square" rtlCol="0">
            <a:spAutoFit/>
          </a:bodyPr>
          <a:lstStyle/>
          <a:p>
            <a:pPr marL="285750" indent="-285750">
              <a:buFont typeface="Arial" panose="020B0604020202020204" pitchFamily="34" charset="0"/>
              <a:buChar char="•"/>
            </a:pPr>
            <a:r>
              <a:rPr lang="en-US" sz="1600" dirty="0"/>
              <a:t>When creating a new billing agreement you must fill out all fields as shown below.</a:t>
            </a:r>
          </a:p>
          <a:p>
            <a:pPr marL="285750" indent="-285750">
              <a:buFont typeface="Arial" panose="020B0604020202020204" pitchFamily="34" charset="0"/>
              <a:buChar char="•"/>
            </a:pPr>
            <a:r>
              <a:rPr lang="en-US" sz="1600" dirty="0"/>
              <a:t>In this example the name of the agreement is Monthly Bookkeeping (Clients can have multiple billing agreements or multiple lines on one billing agreement)</a:t>
            </a:r>
          </a:p>
          <a:p>
            <a:pPr marL="285750" indent="-285750">
              <a:buFont typeface="Arial" panose="020B0604020202020204" pitchFamily="34" charset="0"/>
              <a:buChar char="•"/>
            </a:pPr>
            <a:r>
              <a:rPr lang="en-US" sz="1600" dirty="0"/>
              <a:t>Enter in the client, the initial billing date and the initial invoice date</a:t>
            </a:r>
          </a:p>
          <a:p>
            <a:pPr marL="285750" indent="-285750">
              <a:buFont typeface="Arial" panose="020B0604020202020204" pitchFamily="34" charset="0"/>
              <a:buChar char="•"/>
            </a:pPr>
            <a:r>
              <a:rPr lang="en-US" sz="1600" dirty="0"/>
              <a:t>Enter in a memo to appear on the client dashboard, choose if this can be auto approved and the next review date.</a:t>
            </a:r>
          </a:p>
          <a:p>
            <a:pPr marL="742950" lvl="1" indent="-285750">
              <a:buFont typeface="Arial" panose="020B0604020202020204" pitchFamily="34" charset="0"/>
              <a:buChar char="•"/>
            </a:pPr>
            <a:r>
              <a:rPr lang="en-US" sz="1600" dirty="0"/>
              <a:t>Select the Auto-Approve invoice request if you want the system to automatically generate and approve the invoice. If you do not select this box then the invoice will go into your pending approval request queue.</a:t>
            </a:r>
            <a:endParaRPr lang="en-US" dirty="0"/>
          </a:p>
        </p:txBody>
      </p:sp>
      <p:sp>
        <p:nvSpPr>
          <p:cNvPr id="7" name="TextBox 6">
            <a:extLst>
              <a:ext uri="{FF2B5EF4-FFF2-40B4-BE49-F238E27FC236}">
                <a16:creationId xmlns:a16="http://schemas.microsoft.com/office/drawing/2014/main" id="{48E45437-689F-39BC-585D-4DCD004A1A78}"/>
              </a:ext>
            </a:extLst>
          </p:cNvPr>
          <p:cNvSpPr txBox="1"/>
          <p:nvPr/>
        </p:nvSpPr>
        <p:spPr>
          <a:xfrm>
            <a:off x="9547768" y="6550223"/>
            <a:ext cx="2436214" cy="307777"/>
          </a:xfrm>
          <a:prstGeom prst="rect">
            <a:avLst/>
          </a:prstGeom>
          <a:noFill/>
        </p:spPr>
        <p:txBody>
          <a:bodyPr wrap="square" rtlCol="0">
            <a:spAutoFit/>
          </a:bodyPr>
          <a:lstStyle/>
          <a:p>
            <a:r>
              <a:rPr lang="en-US" sz="1400" dirty="0"/>
              <a:t>Continued on the next slide</a:t>
            </a:r>
          </a:p>
        </p:txBody>
      </p:sp>
      <p:pic>
        <p:nvPicPr>
          <p:cNvPr id="8" name="Picture 7">
            <a:extLst>
              <a:ext uri="{FF2B5EF4-FFF2-40B4-BE49-F238E27FC236}">
                <a16:creationId xmlns:a16="http://schemas.microsoft.com/office/drawing/2014/main" id="{928EAC8E-558A-9B46-B2C4-BB4A7F7D4202}"/>
              </a:ext>
            </a:extLst>
          </p:cNvPr>
          <p:cNvPicPr>
            <a:picLocks noChangeAspect="1"/>
          </p:cNvPicPr>
          <p:nvPr/>
        </p:nvPicPr>
        <p:blipFill>
          <a:blip r:embed="rId3"/>
          <a:stretch>
            <a:fillRect/>
          </a:stretch>
        </p:blipFill>
        <p:spPr>
          <a:xfrm>
            <a:off x="1426125" y="2838682"/>
            <a:ext cx="8932876" cy="3729167"/>
          </a:xfrm>
          <a:prstGeom prst="rect">
            <a:avLst/>
          </a:prstGeom>
        </p:spPr>
      </p:pic>
    </p:spTree>
    <p:extLst>
      <p:ext uri="{BB962C8B-B14F-4D97-AF65-F5344CB8AC3E}">
        <p14:creationId xmlns:p14="http://schemas.microsoft.com/office/powerpoint/2010/main" val="3609894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ED51135-036C-98C3-FC85-7C39F523D23D}"/>
              </a:ext>
            </a:extLst>
          </p:cNvPr>
          <p:cNvPicPr>
            <a:picLocks noChangeAspect="1"/>
          </p:cNvPicPr>
          <p:nvPr/>
        </p:nvPicPr>
        <p:blipFill>
          <a:blip r:embed="rId2"/>
          <a:stretch>
            <a:fillRect/>
          </a:stretch>
        </p:blipFill>
        <p:spPr>
          <a:xfrm>
            <a:off x="1196032" y="3060210"/>
            <a:ext cx="8486775" cy="3542935"/>
          </a:xfrm>
          <a:prstGeom prst="rect">
            <a:avLst/>
          </a:prstGeom>
        </p:spPr>
      </p:pic>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3"/>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6" y="254855"/>
            <a:ext cx="2665280" cy="297595"/>
          </a:xfrm>
          <a:prstGeom prst="rect">
            <a:avLst/>
          </a:prstGeom>
          <a:ln>
            <a:solidFill>
              <a:schemeClr val="tx1"/>
            </a:solidFill>
          </a:ln>
        </p:spPr>
        <p:txBody>
          <a:bodyPr vert="horz" lIns="91440" tIns="45720" rIns="91440" bIns="45720" rtlCol="0">
            <a:normAutofit fontScale="85000" lnSpcReduction="2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3" name="TextBox 2">
            <a:extLst>
              <a:ext uri="{FF2B5EF4-FFF2-40B4-BE49-F238E27FC236}">
                <a16:creationId xmlns:a16="http://schemas.microsoft.com/office/drawing/2014/main" id="{62A5ADF7-5DE9-92EC-4A8B-0EAEAB340B1D}"/>
              </a:ext>
            </a:extLst>
          </p:cNvPr>
          <p:cNvSpPr txBox="1"/>
          <p:nvPr/>
        </p:nvSpPr>
        <p:spPr>
          <a:xfrm>
            <a:off x="1890203" y="710327"/>
            <a:ext cx="9601065" cy="2585323"/>
          </a:xfrm>
          <a:prstGeom prst="rect">
            <a:avLst/>
          </a:prstGeom>
          <a:noFill/>
        </p:spPr>
        <p:txBody>
          <a:bodyPr wrap="square" rtlCol="0">
            <a:spAutoFit/>
          </a:bodyPr>
          <a:lstStyle/>
          <a:p>
            <a:pPr marL="285750" indent="-285750">
              <a:buFont typeface="Arial" panose="020B0604020202020204" pitchFamily="34" charset="0"/>
              <a:buChar char="•"/>
            </a:pPr>
            <a:r>
              <a:rPr lang="en-US" dirty="0"/>
              <a:t>Recurrence Information</a:t>
            </a:r>
          </a:p>
          <a:p>
            <a:pPr marL="742950" lvl="1" indent="-285750">
              <a:buFont typeface="Arial" panose="020B0604020202020204" pitchFamily="34" charset="0"/>
              <a:buChar char="•"/>
            </a:pPr>
            <a:r>
              <a:rPr lang="en-US" dirty="0"/>
              <a:t>Enter how many times you want it to bill per week, month, quarter, or year.</a:t>
            </a:r>
          </a:p>
          <a:p>
            <a:pPr marL="742950" lvl="1" indent="-285750">
              <a:buFont typeface="Arial" panose="020B0604020202020204" pitchFamily="34" charset="0"/>
              <a:buChar char="•"/>
            </a:pPr>
            <a:r>
              <a:rPr lang="en-US" dirty="0"/>
              <a:t>Enter how many installments you would like billed. In this example I said I wanted a review date at the end of the year and then I listed eleven installments to populate until the end of the year as I will create a new one with an updated amount.</a:t>
            </a:r>
          </a:p>
          <a:p>
            <a:pPr marL="742950" lvl="1" indent="-285750">
              <a:buFont typeface="Arial" panose="020B0604020202020204" pitchFamily="34" charset="0"/>
              <a:buChar char="•"/>
            </a:pPr>
            <a:r>
              <a:rPr lang="en-US" dirty="0"/>
              <a:t>Then create your line(s) for billing with a proper PROGRESS item, a billing description that will appear on the invoice, and the amount for the line.</a:t>
            </a:r>
          </a:p>
          <a:p>
            <a:pPr marL="742950" lvl="1" indent="-285750">
              <a:buFont typeface="Arial" panose="020B0604020202020204" pitchFamily="34" charset="0"/>
              <a:buChar char="•"/>
            </a:pPr>
            <a:r>
              <a:rPr lang="en-US" dirty="0"/>
              <a:t>Verify everything is correct and select Save.</a:t>
            </a:r>
          </a:p>
          <a:p>
            <a:pPr marL="742950" lvl="1" indent="-285750">
              <a:buFont typeface="Arial" panose="020B0604020202020204" pitchFamily="34" charset="0"/>
              <a:buChar char="•"/>
            </a:pPr>
            <a:endParaRPr lang="en-US" dirty="0"/>
          </a:p>
        </p:txBody>
      </p:sp>
    </p:spTree>
    <p:extLst>
      <p:ext uri="{BB962C8B-B14F-4D97-AF65-F5344CB8AC3E}">
        <p14:creationId xmlns:p14="http://schemas.microsoft.com/office/powerpoint/2010/main" val="1664240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0A96BA-FEA7-A2BD-6BBF-B490FDBB1ADE}"/>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Content Placeholder 2">
            <a:extLst>
              <a:ext uri="{FF2B5EF4-FFF2-40B4-BE49-F238E27FC236}">
                <a16:creationId xmlns:a16="http://schemas.microsoft.com/office/drawing/2014/main" id="{2D7083A0-2100-A311-8D77-8FB7F79DC042}"/>
              </a:ext>
            </a:extLst>
          </p:cNvPr>
          <p:cNvSpPr txBox="1">
            <a:spLocks/>
          </p:cNvSpPr>
          <p:nvPr/>
        </p:nvSpPr>
        <p:spPr>
          <a:xfrm>
            <a:off x="1554295" y="254856"/>
            <a:ext cx="2693855" cy="29966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3" name="TextBox 2">
            <a:extLst>
              <a:ext uri="{FF2B5EF4-FFF2-40B4-BE49-F238E27FC236}">
                <a16:creationId xmlns:a16="http://schemas.microsoft.com/office/drawing/2014/main" id="{FC12E721-E7A2-DD89-3C0C-95BF545BBAE7}"/>
              </a:ext>
            </a:extLst>
          </p:cNvPr>
          <p:cNvSpPr txBox="1"/>
          <p:nvPr/>
        </p:nvSpPr>
        <p:spPr>
          <a:xfrm>
            <a:off x="1554295" y="1249960"/>
            <a:ext cx="7321257" cy="1754326"/>
          </a:xfrm>
          <a:prstGeom prst="rect">
            <a:avLst/>
          </a:prstGeom>
          <a:noFill/>
        </p:spPr>
        <p:txBody>
          <a:bodyPr wrap="square" rtlCol="0">
            <a:spAutoFit/>
          </a:bodyPr>
          <a:lstStyle/>
          <a:p>
            <a:pPr marL="285750" indent="-285750">
              <a:buFont typeface="Arial" panose="020B0604020202020204" pitchFamily="34" charset="0"/>
              <a:buChar char="•"/>
            </a:pPr>
            <a:r>
              <a:rPr lang="en-US" dirty="0"/>
              <a:t>Billing agreements can also be entered from a client dashboard. On the client dashboard select switch to form view in the upper right corner.</a:t>
            </a:r>
          </a:p>
          <a:p>
            <a:pPr marL="285750" indent="-285750">
              <a:buFont typeface="Arial" panose="020B0604020202020204" pitchFamily="34" charset="0"/>
              <a:buChar char="•"/>
            </a:pPr>
            <a:r>
              <a:rPr lang="en-US" dirty="0"/>
              <a:t>Then scroll down and select the Billing tab, Billing Agreement Tab, and New Billing Agreement</a:t>
            </a:r>
          </a:p>
          <a:p>
            <a:pPr marL="285750" indent="-285750">
              <a:buFont typeface="Arial" panose="020B0604020202020204" pitchFamily="34" charset="0"/>
              <a:buChar char="•"/>
            </a:pPr>
            <a:r>
              <a:rPr lang="en-US" dirty="0"/>
              <a:t>Steps to fill out the Billing agreement would be the same as listed in the previous slide.</a:t>
            </a:r>
          </a:p>
        </p:txBody>
      </p:sp>
      <p:pic>
        <p:nvPicPr>
          <p:cNvPr id="7" name="Picture 6">
            <a:extLst>
              <a:ext uri="{FF2B5EF4-FFF2-40B4-BE49-F238E27FC236}">
                <a16:creationId xmlns:a16="http://schemas.microsoft.com/office/drawing/2014/main" id="{FD5E37D7-0EF6-4416-77A6-F7AFF3DD0FDA}"/>
              </a:ext>
            </a:extLst>
          </p:cNvPr>
          <p:cNvPicPr>
            <a:picLocks noChangeAspect="1"/>
          </p:cNvPicPr>
          <p:nvPr/>
        </p:nvPicPr>
        <p:blipFill>
          <a:blip r:embed="rId3"/>
          <a:stretch>
            <a:fillRect/>
          </a:stretch>
        </p:blipFill>
        <p:spPr>
          <a:xfrm>
            <a:off x="725297" y="3699729"/>
            <a:ext cx="10921418" cy="1885796"/>
          </a:xfrm>
          <a:prstGeom prst="rect">
            <a:avLst/>
          </a:prstGeom>
        </p:spPr>
      </p:pic>
    </p:spTree>
    <p:extLst>
      <p:ext uri="{BB962C8B-B14F-4D97-AF65-F5344CB8AC3E}">
        <p14:creationId xmlns:p14="http://schemas.microsoft.com/office/powerpoint/2010/main" val="632185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B51062-A255-0438-EBD6-E8108F4069C4}"/>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4C31BCDA-7679-D0CE-990C-2D0F26DA13A7}"/>
              </a:ext>
            </a:extLst>
          </p:cNvPr>
          <p:cNvSpPr txBox="1">
            <a:spLocks/>
          </p:cNvSpPr>
          <p:nvPr/>
        </p:nvSpPr>
        <p:spPr>
          <a:xfrm>
            <a:off x="1554295" y="254856"/>
            <a:ext cx="2693855" cy="29966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6" name="TextBox 5">
            <a:extLst>
              <a:ext uri="{FF2B5EF4-FFF2-40B4-BE49-F238E27FC236}">
                <a16:creationId xmlns:a16="http://schemas.microsoft.com/office/drawing/2014/main" id="{A868AE5C-5780-750E-826F-C4267B7E1EE1}"/>
              </a:ext>
            </a:extLst>
          </p:cNvPr>
          <p:cNvSpPr txBox="1"/>
          <p:nvPr/>
        </p:nvSpPr>
        <p:spPr>
          <a:xfrm>
            <a:off x="1554295" y="907060"/>
            <a:ext cx="8934450" cy="2031325"/>
          </a:xfrm>
          <a:prstGeom prst="rect">
            <a:avLst/>
          </a:prstGeom>
          <a:noFill/>
        </p:spPr>
        <p:txBody>
          <a:bodyPr wrap="square" rtlCol="0">
            <a:spAutoFit/>
          </a:bodyPr>
          <a:lstStyle/>
          <a:p>
            <a:pPr marL="285750" indent="-285750">
              <a:buFont typeface="Arial" panose="020B0604020202020204" pitchFamily="34" charset="0"/>
              <a:buChar char="•"/>
            </a:pPr>
            <a:r>
              <a:rPr lang="en-US" dirty="0"/>
              <a:t>If you need to cancel a billing agreement you can do so with the following steps:</a:t>
            </a:r>
          </a:p>
          <a:p>
            <a:pPr marL="742950" lvl="1" indent="-285750">
              <a:buFont typeface="Arial" panose="020B0604020202020204" pitchFamily="34" charset="0"/>
              <a:buChar char="•"/>
            </a:pPr>
            <a:r>
              <a:rPr lang="en-US" dirty="0"/>
              <a:t>Go to Billing &gt; Lists &gt; Billing Agreements</a:t>
            </a:r>
          </a:p>
          <a:p>
            <a:pPr marL="742950" lvl="1" indent="-285750">
              <a:buFont typeface="Arial" panose="020B0604020202020204" pitchFamily="34" charset="0"/>
              <a:buChar char="•"/>
            </a:pPr>
            <a:r>
              <a:rPr lang="en-US" dirty="0"/>
              <a:t>Find the billing agreement that you would like to cancel and select View in front of it.</a:t>
            </a:r>
          </a:p>
          <a:p>
            <a:pPr marL="742950" lvl="1" indent="-285750">
              <a:buFont typeface="Arial" panose="020B0604020202020204" pitchFamily="34" charset="0"/>
              <a:buChar char="•"/>
            </a:pPr>
            <a:r>
              <a:rPr lang="en-US" dirty="0"/>
              <a:t>Once in the view screen you can select the Cancel Billing Agreement button at the top of the screen. The agreement will no longer create an invoice.</a:t>
            </a:r>
          </a:p>
          <a:p>
            <a:pPr marL="742950" lvl="1" indent="-285750">
              <a:buFont typeface="Arial" panose="020B0604020202020204" pitchFamily="34" charset="0"/>
              <a:buChar char="•"/>
            </a:pPr>
            <a:endParaRPr lang="en-US" dirty="0"/>
          </a:p>
        </p:txBody>
      </p:sp>
      <p:pic>
        <p:nvPicPr>
          <p:cNvPr id="8" name="Picture 7">
            <a:extLst>
              <a:ext uri="{FF2B5EF4-FFF2-40B4-BE49-F238E27FC236}">
                <a16:creationId xmlns:a16="http://schemas.microsoft.com/office/drawing/2014/main" id="{A199F713-4555-5112-DB34-7EE8AD4D6F05}"/>
              </a:ext>
            </a:extLst>
          </p:cNvPr>
          <p:cNvPicPr>
            <a:picLocks noChangeAspect="1"/>
          </p:cNvPicPr>
          <p:nvPr/>
        </p:nvPicPr>
        <p:blipFill>
          <a:blip r:embed="rId3"/>
          <a:stretch>
            <a:fillRect/>
          </a:stretch>
        </p:blipFill>
        <p:spPr>
          <a:xfrm>
            <a:off x="1838008" y="2727038"/>
            <a:ext cx="8934450" cy="3948450"/>
          </a:xfrm>
          <a:prstGeom prst="rect">
            <a:avLst/>
          </a:prstGeom>
        </p:spPr>
      </p:pic>
    </p:spTree>
    <p:extLst>
      <p:ext uri="{BB962C8B-B14F-4D97-AF65-F5344CB8AC3E}">
        <p14:creationId xmlns:p14="http://schemas.microsoft.com/office/powerpoint/2010/main" val="1182618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C95A77-0639-4AB2-6283-8E55E5A23298}"/>
              </a:ext>
            </a:extLst>
          </p:cNvPr>
          <p:cNvPicPr>
            <a:picLocks noChangeAspect="1"/>
          </p:cNvPicPr>
          <p:nvPr/>
        </p:nvPicPr>
        <p:blipFill>
          <a:blip r:embed="rId2"/>
          <a:stretch>
            <a:fillRect/>
          </a:stretch>
        </p:blipFill>
        <p:spPr>
          <a:xfrm>
            <a:off x="309909" y="264710"/>
            <a:ext cx="960673" cy="7910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Content Placeholder 2">
            <a:extLst>
              <a:ext uri="{FF2B5EF4-FFF2-40B4-BE49-F238E27FC236}">
                <a16:creationId xmlns:a16="http://schemas.microsoft.com/office/drawing/2014/main" id="{903969E4-0931-ED5E-B157-17E2C2768C50}"/>
              </a:ext>
            </a:extLst>
          </p:cNvPr>
          <p:cNvSpPr txBox="1">
            <a:spLocks/>
          </p:cNvSpPr>
          <p:nvPr/>
        </p:nvSpPr>
        <p:spPr>
          <a:xfrm>
            <a:off x="1554295" y="254856"/>
            <a:ext cx="2693855" cy="299662"/>
          </a:xfrm>
          <a:prstGeom prst="rect">
            <a:avLst/>
          </a:prstGeom>
          <a:ln>
            <a:solidFill>
              <a:schemeClr val="tx1"/>
            </a:solidFill>
          </a:ln>
        </p:spPr>
        <p:txBody>
          <a:bodyPr vert="horz" lIns="91440" tIns="45720" rIns="91440" bIns="45720" rtlCol="0">
            <a:normAutofit fontScale="85000" lnSpcReduction="1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Font typeface="Arial" panose="020B0604020202020204" pitchFamily="34" charset="0"/>
              <a:buNone/>
            </a:pPr>
            <a:r>
              <a:rPr lang="en-US" dirty="0"/>
              <a:t>Billing Agreements Continued</a:t>
            </a:r>
          </a:p>
        </p:txBody>
      </p:sp>
      <p:sp>
        <p:nvSpPr>
          <p:cNvPr id="6" name="TextBox 5">
            <a:extLst>
              <a:ext uri="{FF2B5EF4-FFF2-40B4-BE49-F238E27FC236}">
                <a16:creationId xmlns:a16="http://schemas.microsoft.com/office/drawing/2014/main" id="{3AEEF48F-47F1-6274-725D-C71D333E4DEA}"/>
              </a:ext>
            </a:extLst>
          </p:cNvPr>
          <p:cNvSpPr txBox="1"/>
          <p:nvPr/>
        </p:nvSpPr>
        <p:spPr>
          <a:xfrm>
            <a:off x="1716220" y="1745260"/>
            <a:ext cx="8934450" cy="3970318"/>
          </a:xfrm>
          <a:prstGeom prst="rect">
            <a:avLst/>
          </a:prstGeom>
          <a:noFill/>
        </p:spPr>
        <p:txBody>
          <a:bodyPr wrap="square" rtlCol="0">
            <a:spAutoFit/>
          </a:bodyPr>
          <a:lstStyle/>
          <a:p>
            <a:pPr marL="285750" indent="-285750">
              <a:buFont typeface="Arial" panose="020B0604020202020204" pitchFamily="34" charset="0"/>
              <a:buChar char="•"/>
            </a:pPr>
            <a:r>
              <a:rPr lang="en-US" dirty="0"/>
              <a:t>If you would like to see the invoices that were auto-approved or are in the pending approval queue, please use the following steps:</a:t>
            </a:r>
          </a:p>
          <a:p>
            <a:endParaRPr lang="en-US" dirty="0"/>
          </a:p>
          <a:p>
            <a:pPr marL="742950" lvl="1" indent="-285750">
              <a:buFont typeface="Arial" panose="020B0604020202020204" pitchFamily="34" charset="0"/>
              <a:buChar char="•"/>
            </a:pPr>
            <a:r>
              <a:rPr lang="en-US" dirty="0"/>
              <a:t>Go to Billing &gt; Invoice Processing &gt; Invoice Request (List View)</a:t>
            </a:r>
          </a:p>
          <a:p>
            <a:pPr lvl="1"/>
            <a:endParaRPr lang="en-US" dirty="0"/>
          </a:p>
          <a:p>
            <a:pPr marL="742950" lvl="1" indent="-285750">
              <a:buFont typeface="Arial" panose="020B0604020202020204" pitchFamily="34" charset="0"/>
              <a:buChar char="•"/>
            </a:pPr>
            <a:r>
              <a:rPr lang="en-US" dirty="0"/>
              <a:t>At the top there are different views to select</a:t>
            </a:r>
          </a:p>
          <a:p>
            <a:pPr marL="1200150" lvl="2" indent="-285750">
              <a:buFont typeface="Arial" panose="020B0604020202020204" pitchFamily="34" charset="0"/>
              <a:buChar char="•"/>
            </a:pPr>
            <a:r>
              <a:rPr lang="en-US" dirty="0"/>
              <a:t>View 1a – Pending from Billing Agreements</a:t>
            </a:r>
          </a:p>
          <a:p>
            <a:pPr marL="1657350" lvl="3" indent="-285750">
              <a:buFont typeface="Arial" panose="020B0604020202020204" pitchFamily="34" charset="0"/>
              <a:buChar char="•"/>
            </a:pPr>
            <a:r>
              <a:rPr lang="en-US" dirty="0"/>
              <a:t>This lists all invoices that have a billing agreement but did not have the auto-approve box checked within the agreement</a:t>
            </a:r>
          </a:p>
          <a:p>
            <a:pPr marL="2114550" lvl="4" indent="-285750">
              <a:buFont typeface="Arial" panose="020B0604020202020204" pitchFamily="34" charset="0"/>
              <a:buChar char="•"/>
            </a:pPr>
            <a:r>
              <a:rPr lang="en-US" dirty="0"/>
              <a:t>Someone will need to review these invoices and select approve and generate in order for them to go out. </a:t>
            </a:r>
          </a:p>
          <a:p>
            <a:pPr marL="1200150" lvl="2" indent="-285750">
              <a:buFont typeface="Arial" panose="020B0604020202020204" pitchFamily="34" charset="0"/>
              <a:buChar char="•"/>
            </a:pPr>
            <a:r>
              <a:rPr lang="en-US" dirty="0"/>
              <a:t>View 5a – Completed Invoice Requests from Billing Agreements</a:t>
            </a:r>
          </a:p>
          <a:p>
            <a:pPr marL="1657350" lvl="3" indent="-285750">
              <a:buFont typeface="Arial" panose="020B0604020202020204" pitchFamily="34" charset="0"/>
              <a:buChar char="•"/>
            </a:pPr>
            <a:r>
              <a:rPr lang="en-US" dirty="0"/>
              <a:t>This lists all of the invoices that were automatically approved and generated by the system.</a:t>
            </a:r>
          </a:p>
        </p:txBody>
      </p:sp>
    </p:spTree>
    <p:extLst>
      <p:ext uri="{BB962C8B-B14F-4D97-AF65-F5344CB8AC3E}">
        <p14:creationId xmlns:p14="http://schemas.microsoft.com/office/powerpoint/2010/main" val="8231222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199</TotalTime>
  <Words>596</Words>
  <Application>Microsoft Office PowerPoint</Application>
  <PresentationFormat>Widescreen</PresentationFormat>
  <Paragraphs>44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Jennifer Richards</dc:creator>
  <cp:lastModifiedBy>Jennifer Richards</cp:lastModifiedBy>
  <cp:revision>6</cp:revision>
  <dcterms:created xsi:type="dcterms:W3CDTF">2025-05-21T15:58:34Z</dcterms:created>
  <dcterms:modified xsi:type="dcterms:W3CDTF">2025-07-07T18:24:47Z</dcterms:modified>
</cp:coreProperties>
</file>