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sldIdLst>
    <p:sldId id="256" r:id="rId2"/>
    <p:sldId id="261" r:id="rId3"/>
    <p:sldId id="257" r:id="rId4"/>
    <p:sldId id="266" r:id="rId5"/>
    <p:sldId id="258" r:id="rId6"/>
    <p:sldId id="267" r:id="rId7"/>
    <p:sldId id="259" r:id="rId8"/>
    <p:sldId id="268" r:id="rId9"/>
    <p:sldId id="260" r:id="rId10"/>
    <p:sldId id="269" r:id="rId11"/>
    <p:sldId id="262" r:id="rId12"/>
    <p:sldId id="263" r:id="rId13"/>
    <p:sldId id="264" r:id="rId14"/>
    <p:sldId id="273" r:id="rId15"/>
    <p:sldId id="274" r:id="rId16"/>
    <p:sldId id="270" r:id="rId17"/>
    <p:sldId id="271" r:id="rId18"/>
    <p:sldId id="272"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6" r:id="rId38"/>
    <p:sldId id="294" r:id="rId39"/>
    <p:sldId id="295" r:id="rId40"/>
    <p:sldId id="299" r:id="rId41"/>
    <p:sldId id="297" r:id="rId4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04" d="100"/>
          <a:sy n="104" d="100"/>
        </p:scale>
        <p:origin x="816" y="31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t>10/13/2025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10/13/2025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7" name="Date Placeholder 6"/>
          <p:cNvSpPr>
            <a:spLocks noGrp="1"/>
          </p:cNvSpPr>
          <p:nvPr>
            <p:ph type="dt" sz="half" idx="10"/>
          </p:nvPr>
        </p:nvSpPr>
        <p:spPr/>
        <p:txBody>
          <a:bodyPr/>
          <a:lstStyle/>
          <a:p>
            <a:fld id="{1160EA64-D806-43AC-9DF2-F8C432F32B4C}" type="datetimeFigureOut">
              <a:rPr lang="en-US" dirty="0"/>
              <a:t>10/13/2025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10/13/2025</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10/13/2025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10/13/2025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10/13/2025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9" name="Date Placeholder 8"/>
          <p:cNvSpPr>
            <a:spLocks noGrp="1"/>
          </p:cNvSpPr>
          <p:nvPr>
            <p:ph type="dt" sz="half" idx="10"/>
          </p:nvPr>
        </p:nvSpPr>
        <p:spPr/>
        <p:txBody>
          <a:bodyPr/>
          <a:lstStyle/>
          <a:p>
            <a:fld id="{D1BE4249-C0D0-4B06-8692-E8BB871AF643}" type="datetimeFigureOut">
              <a:rPr lang="en-US" dirty="0"/>
              <a:t>10/13/2025</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t>10/13/2025</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10/13/2025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10/13/2025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10/13/2025</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3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3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a:t>Billing 3.0 </a:t>
            </a:r>
            <a:br>
              <a:rPr lang="en-US" dirty="0"/>
            </a:br>
            <a:r>
              <a:rPr lang="en-US" dirty="0"/>
              <a:t>Creating Invoices </a:t>
            </a:r>
            <a:br>
              <a:rPr lang="en-US" dirty="0"/>
            </a:br>
            <a:r>
              <a:rPr lang="en-US" dirty="0"/>
              <a:t>Quick Guide</a:t>
            </a:r>
          </a:p>
        </p:txBody>
      </p:sp>
      <p:pic>
        <p:nvPicPr>
          <p:cNvPr id="3" name="Picture 2"/>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6713787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00588" y="341685"/>
            <a:ext cx="6107186" cy="680928"/>
          </a:xfrm>
        </p:spPr>
        <p:txBody>
          <a:bodyPr>
            <a:normAutofit fontScale="90000"/>
          </a:bodyPr>
          <a:lstStyle/>
          <a:p>
            <a:r>
              <a:rPr lang="en-US" dirty="0"/>
              <a:t>Step 1</a:t>
            </a:r>
          </a:p>
        </p:txBody>
      </p:sp>
      <p:sp>
        <p:nvSpPr>
          <p:cNvPr id="5" name="TextBox 4"/>
          <p:cNvSpPr txBox="1"/>
          <p:nvPr/>
        </p:nvSpPr>
        <p:spPr>
          <a:xfrm>
            <a:off x="2104492" y="1895168"/>
            <a:ext cx="5823103" cy="584775"/>
          </a:xfrm>
          <a:prstGeom prst="rect">
            <a:avLst/>
          </a:prstGeom>
          <a:noFill/>
        </p:spPr>
        <p:txBody>
          <a:bodyPr wrap="square" rtlCol="0">
            <a:spAutoFit/>
          </a:bodyPr>
          <a:lstStyle/>
          <a:p>
            <a:pPr marL="285750" indent="-285750">
              <a:buFont typeface="Arial" panose="020B0604020202020204" pitchFamily="34" charset="0"/>
              <a:buChar char="•"/>
            </a:pPr>
            <a:r>
              <a:rPr lang="en-US" sz="1600" dirty="0"/>
              <a:t>Be in the Billing and A/R Role, Billing Role, or Accounting Role.</a:t>
            </a:r>
          </a:p>
          <a:p>
            <a:pPr marL="285750" indent="-285750">
              <a:buFont typeface="Arial" panose="020B0604020202020204" pitchFamily="34" charset="0"/>
              <a:buChar char="•"/>
            </a:pPr>
            <a:r>
              <a:rPr lang="en-US" sz="1600" dirty="0"/>
              <a:t>Go to Billing &gt; Invoice Processing &gt; Create Invoice Requests</a:t>
            </a:r>
          </a:p>
        </p:txBody>
      </p:sp>
      <p:pic>
        <p:nvPicPr>
          <p:cNvPr id="7" name="Picture 6"/>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Picture 9">
            <a:extLst>
              <a:ext uri="{FF2B5EF4-FFF2-40B4-BE49-F238E27FC236}">
                <a16:creationId xmlns:a16="http://schemas.microsoft.com/office/drawing/2014/main" id="{431CAD1D-4917-F1EA-02AF-39E245BCA11F}"/>
              </a:ext>
            </a:extLst>
          </p:cNvPr>
          <p:cNvPicPr>
            <a:picLocks noChangeAspect="1"/>
          </p:cNvPicPr>
          <p:nvPr/>
        </p:nvPicPr>
        <p:blipFill>
          <a:blip r:embed="rId3"/>
          <a:stretch>
            <a:fillRect/>
          </a:stretch>
        </p:blipFill>
        <p:spPr>
          <a:xfrm>
            <a:off x="1187042" y="2565380"/>
            <a:ext cx="9817916" cy="2085404"/>
          </a:xfrm>
          <a:prstGeom prst="rect">
            <a:avLst/>
          </a:prstGeom>
        </p:spPr>
      </p:pic>
      <p:sp>
        <p:nvSpPr>
          <p:cNvPr id="11" name="Rectangle 10">
            <a:extLst>
              <a:ext uri="{FF2B5EF4-FFF2-40B4-BE49-F238E27FC236}">
                <a16:creationId xmlns:a16="http://schemas.microsoft.com/office/drawing/2014/main" id="{8EC6C4FE-B241-C714-5976-19856A7B8166}"/>
              </a:ext>
            </a:extLst>
          </p:cNvPr>
          <p:cNvSpPr/>
          <p:nvPr/>
        </p:nvSpPr>
        <p:spPr>
          <a:xfrm>
            <a:off x="3707934" y="2776756"/>
            <a:ext cx="385894" cy="296416"/>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F499777-9D27-F163-F390-8602F34178F5}"/>
              </a:ext>
            </a:extLst>
          </p:cNvPr>
          <p:cNvSpPr/>
          <p:nvPr/>
        </p:nvSpPr>
        <p:spPr>
          <a:xfrm>
            <a:off x="3707934" y="3481813"/>
            <a:ext cx="796954" cy="296416"/>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0B94A5A-AB3B-FB7E-C40F-AA00C3919F16}"/>
              </a:ext>
            </a:extLst>
          </p:cNvPr>
          <p:cNvSpPr/>
          <p:nvPr/>
        </p:nvSpPr>
        <p:spPr>
          <a:xfrm>
            <a:off x="4597167" y="3481813"/>
            <a:ext cx="914400" cy="296416"/>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101599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97763" y="262762"/>
            <a:ext cx="5752622" cy="334397"/>
          </a:xfrm>
        </p:spPr>
        <p:txBody>
          <a:bodyPr>
            <a:normAutofit fontScale="90000"/>
          </a:bodyPr>
          <a:lstStyle/>
          <a:p>
            <a:r>
              <a:rPr lang="en-US" dirty="0"/>
              <a:t>Step 2</a:t>
            </a:r>
          </a:p>
        </p:txBody>
      </p:sp>
      <p:sp>
        <p:nvSpPr>
          <p:cNvPr id="5" name="TextBox 4"/>
          <p:cNvSpPr txBox="1"/>
          <p:nvPr/>
        </p:nvSpPr>
        <p:spPr>
          <a:xfrm>
            <a:off x="1399059" y="597159"/>
            <a:ext cx="9369221" cy="2031325"/>
          </a:xfrm>
          <a:prstGeom prst="rect">
            <a:avLst/>
          </a:prstGeom>
          <a:noFill/>
        </p:spPr>
        <p:txBody>
          <a:bodyPr wrap="square" rtlCol="0">
            <a:spAutoFit/>
          </a:bodyPr>
          <a:lstStyle/>
          <a:p>
            <a:r>
              <a:rPr lang="en-US" sz="1400" dirty="0"/>
              <a:t>This is the request invoice screen.  </a:t>
            </a:r>
          </a:p>
          <a:p>
            <a:pPr marL="285750" indent="-285750">
              <a:buFont typeface="Arial" panose="020B0604020202020204" pitchFamily="34" charset="0"/>
              <a:buChar char="•"/>
            </a:pPr>
            <a:r>
              <a:rPr lang="en-US" sz="1400" dirty="0"/>
              <a:t>Here you want to search by Bill to client name/number.  You can use the filter options of partner, manager, biller, </a:t>
            </a:r>
            <a:r>
              <a:rPr lang="en-US" sz="1400" dirty="0" err="1"/>
              <a:t>etc</a:t>
            </a:r>
            <a:r>
              <a:rPr lang="en-US" sz="1400" dirty="0"/>
              <a:t> if you wish. (This information would have to be represented on the client record to work.)</a:t>
            </a:r>
          </a:p>
          <a:p>
            <a:pPr marL="285750" indent="-285750">
              <a:buFont typeface="Arial" panose="020B0604020202020204" pitchFamily="34" charset="0"/>
              <a:buChar char="•"/>
            </a:pPr>
            <a:r>
              <a:rPr lang="en-US" sz="1400" dirty="0"/>
              <a:t>The end date is the date for which you want to pull the open WIP through.</a:t>
            </a:r>
          </a:p>
          <a:p>
            <a:pPr marL="285750" indent="-285750">
              <a:buFont typeface="Arial" panose="020B0604020202020204" pitchFamily="34" charset="0"/>
              <a:buChar char="•"/>
            </a:pPr>
            <a:r>
              <a:rPr lang="en-US" sz="1400" dirty="0"/>
              <a:t>The invoice date is the date that the invoice will be created for and when the amount will hit the financials. (Can do this selection on the next screen as well)</a:t>
            </a:r>
          </a:p>
          <a:p>
            <a:pPr marL="285750" indent="-285750">
              <a:buFont typeface="Arial" panose="020B0604020202020204" pitchFamily="34" charset="0"/>
              <a:buChar char="•"/>
            </a:pPr>
            <a:r>
              <a:rPr lang="en-US" sz="1400" dirty="0"/>
              <a:t>There is an option on this screen to select whether or not you would like the WIP to group by project.</a:t>
            </a:r>
          </a:p>
          <a:p>
            <a:pPr marL="285750" indent="-285750">
              <a:buFont typeface="Arial" panose="020B0604020202020204" pitchFamily="34" charset="0"/>
              <a:buChar char="•"/>
            </a:pPr>
            <a:r>
              <a:rPr lang="en-US" sz="1400" dirty="0"/>
              <a:t>Once all filters have been entered, </a:t>
            </a:r>
            <a:r>
              <a:rPr lang="en-US" sz="1400" b="1" dirty="0"/>
              <a:t>select apply filters </a:t>
            </a:r>
            <a:r>
              <a:rPr lang="en-US" sz="1400" dirty="0"/>
              <a:t>and the WIP will be listed by client and billing category at the bottom of the screen. </a:t>
            </a:r>
          </a:p>
        </p:txBody>
      </p:sp>
      <p:pic>
        <p:nvPicPr>
          <p:cNvPr id="6" name="Picture 5"/>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Picture 3">
            <a:extLst>
              <a:ext uri="{FF2B5EF4-FFF2-40B4-BE49-F238E27FC236}">
                <a16:creationId xmlns:a16="http://schemas.microsoft.com/office/drawing/2014/main" id="{B383CAA5-4AF5-BBD5-66C9-E2B2915DD722}"/>
              </a:ext>
            </a:extLst>
          </p:cNvPr>
          <p:cNvPicPr>
            <a:picLocks noChangeAspect="1"/>
          </p:cNvPicPr>
          <p:nvPr/>
        </p:nvPicPr>
        <p:blipFill>
          <a:blip r:embed="rId3"/>
          <a:stretch>
            <a:fillRect/>
          </a:stretch>
        </p:blipFill>
        <p:spPr>
          <a:xfrm>
            <a:off x="1423720" y="2628484"/>
            <a:ext cx="9369221" cy="4090015"/>
          </a:xfrm>
          <a:prstGeom prst="rect">
            <a:avLst/>
          </a:prstGeom>
        </p:spPr>
      </p:pic>
      <p:cxnSp>
        <p:nvCxnSpPr>
          <p:cNvPr id="13" name="Straight Arrow Connector 12">
            <a:extLst>
              <a:ext uri="{FF2B5EF4-FFF2-40B4-BE49-F238E27FC236}">
                <a16:creationId xmlns:a16="http://schemas.microsoft.com/office/drawing/2014/main" id="{9ABF869E-C11E-968D-E23E-2047B8C51F84}"/>
              </a:ext>
            </a:extLst>
          </p:cNvPr>
          <p:cNvCxnSpPr/>
          <p:nvPr/>
        </p:nvCxnSpPr>
        <p:spPr>
          <a:xfrm>
            <a:off x="790245" y="5981350"/>
            <a:ext cx="480337"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3802855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FF89DF8-0ED7-9863-5E00-5BC266A227AB}"/>
              </a:ext>
            </a:extLst>
          </p:cNvPr>
          <p:cNvSpPr>
            <a:spLocks noGrp="1"/>
          </p:cNvSpPr>
          <p:nvPr>
            <p:ph idx="1"/>
          </p:nvPr>
        </p:nvSpPr>
        <p:spPr>
          <a:xfrm>
            <a:off x="2147246" y="1740423"/>
            <a:ext cx="7729728" cy="642050"/>
          </a:xfrm>
        </p:spPr>
        <p:txBody>
          <a:bodyPr/>
          <a:lstStyle/>
          <a:p>
            <a:r>
              <a:rPr lang="en-US" sz="1800" dirty="0"/>
              <a:t>Select the lines you would like to bill or select all and hit submit.</a:t>
            </a:r>
          </a:p>
          <a:p>
            <a:endParaRPr lang="en-US" dirty="0"/>
          </a:p>
        </p:txBody>
      </p:sp>
      <p:sp>
        <p:nvSpPr>
          <p:cNvPr id="4" name="Title 1">
            <a:extLst>
              <a:ext uri="{FF2B5EF4-FFF2-40B4-BE49-F238E27FC236}">
                <a16:creationId xmlns:a16="http://schemas.microsoft.com/office/drawing/2014/main" id="{E4017A17-E882-8502-F172-087CB4CB9277}"/>
              </a:ext>
            </a:extLst>
          </p:cNvPr>
          <p:cNvSpPr>
            <a:spLocks noGrp="1"/>
          </p:cNvSpPr>
          <p:nvPr>
            <p:ph type="title"/>
          </p:nvPr>
        </p:nvSpPr>
        <p:spPr>
          <a:xfrm>
            <a:off x="2778892" y="914519"/>
            <a:ext cx="5910350" cy="406908"/>
          </a:xfrm>
        </p:spPr>
        <p:txBody>
          <a:bodyPr>
            <a:normAutofit fontScale="90000"/>
          </a:bodyPr>
          <a:lstStyle/>
          <a:p>
            <a:r>
              <a:rPr lang="en-US" dirty="0"/>
              <a:t>Step 3</a:t>
            </a:r>
          </a:p>
        </p:txBody>
      </p:sp>
      <p:pic>
        <p:nvPicPr>
          <p:cNvPr id="5" name="Picture 4">
            <a:extLst>
              <a:ext uri="{FF2B5EF4-FFF2-40B4-BE49-F238E27FC236}">
                <a16:creationId xmlns:a16="http://schemas.microsoft.com/office/drawing/2014/main" id="{79E059F4-DB6C-DAB0-EF1E-B7A9742A136C}"/>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5">
            <a:extLst>
              <a:ext uri="{FF2B5EF4-FFF2-40B4-BE49-F238E27FC236}">
                <a16:creationId xmlns:a16="http://schemas.microsoft.com/office/drawing/2014/main" id="{A31A816F-2E84-46A6-2378-E16C6C8F87C2}"/>
              </a:ext>
            </a:extLst>
          </p:cNvPr>
          <p:cNvPicPr>
            <a:picLocks noChangeAspect="1"/>
          </p:cNvPicPr>
          <p:nvPr/>
        </p:nvPicPr>
        <p:blipFill>
          <a:blip r:embed="rId3"/>
          <a:stretch>
            <a:fillRect/>
          </a:stretch>
        </p:blipFill>
        <p:spPr>
          <a:xfrm>
            <a:off x="1270582" y="2177953"/>
            <a:ext cx="9196873" cy="4097910"/>
          </a:xfrm>
          <a:prstGeom prst="rect">
            <a:avLst/>
          </a:prstGeom>
        </p:spPr>
      </p:pic>
    </p:spTree>
    <p:extLst>
      <p:ext uri="{BB962C8B-B14F-4D97-AF65-F5344CB8AC3E}">
        <p14:creationId xmlns:p14="http://schemas.microsoft.com/office/powerpoint/2010/main" val="3539555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36145" y="499090"/>
            <a:ext cx="6052431" cy="439396"/>
          </a:xfrm>
        </p:spPr>
        <p:txBody>
          <a:bodyPr>
            <a:normAutofit fontScale="90000"/>
          </a:bodyPr>
          <a:lstStyle/>
          <a:p>
            <a:r>
              <a:rPr lang="en-US" dirty="0"/>
              <a:t>Step 4</a:t>
            </a:r>
          </a:p>
        </p:txBody>
      </p:sp>
      <p:sp>
        <p:nvSpPr>
          <p:cNvPr id="5" name="TextBox 4"/>
          <p:cNvSpPr txBox="1"/>
          <p:nvPr/>
        </p:nvSpPr>
        <p:spPr>
          <a:xfrm>
            <a:off x="1047404" y="1246909"/>
            <a:ext cx="10257905" cy="1169551"/>
          </a:xfrm>
          <a:prstGeom prst="rect">
            <a:avLst/>
          </a:prstGeom>
          <a:noFill/>
        </p:spPr>
        <p:txBody>
          <a:bodyPr wrap="square" rtlCol="0">
            <a:spAutoFit/>
          </a:bodyPr>
          <a:lstStyle/>
          <a:p>
            <a:pPr marL="285750" indent="-285750">
              <a:buFont typeface="Arial" panose="020B0604020202020204" pitchFamily="34" charset="0"/>
              <a:buChar char="•"/>
            </a:pPr>
            <a:r>
              <a:rPr lang="en-US" sz="1400" dirty="0"/>
              <a:t>On the Invoice Request screen you can look at the detailed entries for each line of WIP to the far right. CAT will show just the category you select and ALL will show all lines. (In this area you can also decide to hold WIP from a category as needed – shown on the next slide)</a:t>
            </a:r>
          </a:p>
          <a:p>
            <a:pPr marL="285750" indent="-285750">
              <a:buFont typeface="Arial" panose="020B0604020202020204" pitchFamily="34" charset="0"/>
              <a:buChar char="•"/>
            </a:pPr>
            <a:r>
              <a:rPr lang="en-US" sz="1400" dirty="0"/>
              <a:t>You can add progress to the existing invoice with the button at the top.</a:t>
            </a:r>
          </a:p>
          <a:p>
            <a:pPr marL="285750" indent="-285750">
              <a:buFont typeface="Arial" panose="020B0604020202020204" pitchFamily="34" charset="0"/>
              <a:buChar char="•"/>
            </a:pPr>
            <a:r>
              <a:rPr lang="en-US" sz="1400" dirty="0"/>
              <a:t>To make all edits and enter a Memo – please select Edit (Steps for the edit screen are continued on slide 7)</a:t>
            </a:r>
          </a:p>
        </p:txBody>
      </p:sp>
      <p:pic>
        <p:nvPicPr>
          <p:cNvPr id="6" name="Picture 5"/>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Picture 3">
            <a:extLst>
              <a:ext uri="{FF2B5EF4-FFF2-40B4-BE49-F238E27FC236}">
                <a16:creationId xmlns:a16="http://schemas.microsoft.com/office/drawing/2014/main" id="{024D6D45-390F-3ECD-F108-78FAA9F246BB}"/>
              </a:ext>
            </a:extLst>
          </p:cNvPr>
          <p:cNvPicPr>
            <a:picLocks noChangeAspect="1"/>
          </p:cNvPicPr>
          <p:nvPr/>
        </p:nvPicPr>
        <p:blipFill>
          <a:blip r:embed="rId3"/>
          <a:stretch>
            <a:fillRect/>
          </a:stretch>
        </p:blipFill>
        <p:spPr>
          <a:xfrm>
            <a:off x="890913" y="2416460"/>
            <a:ext cx="9918441" cy="4255230"/>
          </a:xfrm>
          <a:prstGeom prst="rect">
            <a:avLst/>
          </a:prstGeom>
        </p:spPr>
      </p:pic>
    </p:spTree>
    <p:extLst>
      <p:ext uri="{BB962C8B-B14F-4D97-AF65-F5344CB8AC3E}">
        <p14:creationId xmlns:p14="http://schemas.microsoft.com/office/powerpoint/2010/main" val="12760836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BBC7FAA-0EC6-ED71-B89E-CE4CB93E3F4F}"/>
              </a:ext>
            </a:extLst>
          </p:cNvPr>
          <p:cNvSpPr>
            <a:spLocks noGrp="1"/>
          </p:cNvSpPr>
          <p:nvPr>
            <p:ph type="title"/>
          </p:nvPr>
        </p:nvSpPr>
        <p:spPr>
          <a:xfrm>
            <a:off x="2978092" y="235274"/>
            <a:ext cx="5545123" cy="469401"/>
          </a:xfrm>
        </p:spPr>
        <p:txBody>
          <a:bodyPr>
            <a:noAutofit/>
          </a:bodyPr>
          <a:lstStyle/>
          <a:p>
            <a:r>
              <a:rPr lang="en-US" sz="1800" dirty="0"/>
              <a:t>Step 4 continued</a:t>
            </a:r>
          </a:p>
        </p:txBody>
      </p:sp>
      <p:sp>
        <p:nvSpPr>
          <p:cNvPr id="8" name="TextBox 7">
            <a:extLst>
              <a:ext uri="{FF2B5EF4-FFF2-40B4-BE49-F238E27FC236}">
                <a16:creationId xmlns:a16="http://schemas.microsoft.com/office/drawing/2014/main" id="{C186F2E3-86C4-E0D4-9EC9-D20E283EE005}"/>
              </a:ext>
            </a:extLst>
          </p:cNvPr>
          <p:cNvSpPr txBox="1"/>
          <p:nvPr/>
        </p:nvSpPr>
        <p:spPr>
          <a:xfrm>
            <a:off x="1312691" y="1016285"/>
            <a:ext cx="10257905" cy="1169551"/>
          </a:xfrm>
          <a:prstGeom prst="rect">
            <a:avLst/>
          </a:prstGeom>
          <a:noFill/>
        </p:spPr>
        <p:txBody>
          <a:bodyPr wrap="square" rtlCol="0">
            <a:spAutoFit/>
          </a:bodyPr>
          <a:lstStyle/>
          <a:p>
            <a:pPr marL="285750" indent="-285750">
              <a:buFont typeface="Arial" panose="020B0604020202020204" pitchFamily="34" charset="0"/>
              <a:buChar char="•"/>
            </a:pPr>
            <a:r>
              <a:rPr lang="en-US" sz="1400" dirty="0"/>
              <a:t>Once you select CAT or ALL you will be taken to an Adjust WIP screen as shown below</a:t>
            </a:r>
          </a:p>
          <a:p>
            <a:pPr marL="285750" indent="-285750">
              <a:buFont typeface="Arial" panose="020B0604020202020204" pitchFamily="34" charset="0"/>
              <a:buChar char="•"/>
            </a:pPr>
            <a:r>
              <a:rPr lang="en-US" sz="1400" dirty="0"/>
              <a:t>On the left you can select any WIP you would like to hold. This WIP will go back into an unbilled status and be removed from this invoice request.</a:t>
            </a:r>
          </a:p>
          <a:p>
            <a:pPr marL="285750" indent="-285750">
              <a:buFont typeface="Arial" panose="020B0604020202020204" pitchFamily="34" charset="0"/>
              <a:buChar char="•"/>
            </a:pPr>
            <a:r>
              <a:rPr lang="en-US" sz="1400" dirty="0"/>
              <a:t>This screen is also a place where you can change the amounts by line by using the Total WIP to bill column.  </a:t>
            </a:r>
          </a:p>
          <a:p>
            <a:pPr marL="285750" indent="-285750">
              <a:buFont typeface="Arial" panose="020B0604020202020204" pitchFamily="34" charset="0"/>
              <a:buChar char="•"/>
            </a:pPr>
            <a:r>
              <a:rPr lang="en-US" sz="1400" dirty="0"/>
              <a:t>The calculator function will allow you to prorate a specific amount across all lines if you wish as well.</a:t>
            </a:r>
          </a:p>
        </p:txBody>
      </p:sp>
      <p:pic>
        <p:nvPicPr>
          <p:cNvPr id="2" name="Picture 1">
            <a:extLst>
              <a:ext uri="{FF2B5EF4-FFF2-40B4-BE49-F238E27FC236}">
                <a16:creationId xmlns:a16="http://schemas.microsoft.com/office/drawing/2014/main" id="{C4647F64-329B-449B-CF78-86E03DF19052}"/>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Picture 3">
            <a:extLst>
              <a:ext uri="{FF2B5EF4-FFF2-40B4-BE49-F238E27FC236}">
                <a16:creationId xmlns:a16="http://schemas.microsoft.com/office/drawing/2014/main" id="{F571987A-6D43-7FFD-9E06-073AF54665BE}"/>
              </a:ext>
            </a:extLst>
          </p:cNvPr>
          <p:cNvPicPr>
            <a:picLocks noChangeAspect="1"/>
          </p:cNvPicPr>
          <p:nvPr/>
        </p:nvPicPr>
        <p:blipFill>
          <a:blip r:embed="rId3"/>
          <a:stretch>
            <a:fillRect/>
          </a:stretch>
        </p:blipFill>
        <p:spPr>
          <a:xfrm>
            <a:off x="562062" y="2497446"/>
            <a:ext cx="11285989" cy="3572415"/>
          </a:xfrm>
          <a:prstGeom prst="rect">
            <a:avLst/>
          </a:prstGeom>
        </p:spPr>
      </p:pic>
    </p:spTree>
    <p:extLst>
      <p:ext uri="{BB962C8B-B14F-4D97-AF65-F5344CB8AC3E}">
        <p14:creationId xmlns:p14="http://schemas.microsoft.com/office/powerpoint/2010/main" val="20649033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31613" y="140823"/>
            <a:ext cx="4161092" cy="425070"/>
          </a:xfrm>
        </p:spPr>
        <p:txBody>
          <a:bodyPr>
            <a:noAutofit/>
          </a:bodyPr>
          <a:lstStyle/>
          <a:p>
            <a:r>
              <a:rPr lang="en-US" sz="2000" dirty="0"/>
              <a:t>Step 5</a:t>
            </a:r>
          </a:p>
        </p:txBody>
      </p:sp>
      <p:sp>
        <p:nvSpPr>
          <p:cNvPr id="5" name="TextBox 4"/>
          <p:cNvSpPr txBox="1"/>
          <p:nvPr/>
        </p:nvSpPr>
        <p:spPr>
          <a:xfrm>
            <a:off x="1537853" y="531828"/>
            <a:ext cx="8811492" cy="2062103"/>
          </a:xfrm>
          <a:prstGeom prst="rect">
            <a:avLst/>
          </a:prstGeom>
          <a:noFill/>
        </p:spPr>
        <p:txBody>
          <a:bodyPr wrap="square" rtlCol="0">
            <a:spAutoFit/>
          </a:bodyPr>
          <a:lstStyle/>
          <a:p>
            <a:r>
              <a:rPr lang="en-US" sz="1400" dirty="0"/>
              <a:t>Options within The Edit function</a:t>
            </a:r>
          </a:p>
          <a:p>
            <a:endParaRPr lang="en-US" sz="200" dirty="0"/>
          </a:p>
          <a:p>
            <a:pPr marL="285750" indent="-285750">
              <a:buFont typeface="Arial" panose="020B0604020202020204" pitchFamily="34" charset="0"/>
              <a:buChar char="•"/>
            </a:pPr>
            <a:r>
              <a:rPr lang="en-US" sz="1400" dirty="0"/>
              <a:t>Group ID – how you merge lines of WIP together if you wish to only show one line or if you plan on writing some of the lines off.  To do so, make the number in the group ID match which one you want to merge it with. (Bottom left box on image below)</a:t>
            </a:r>
          </a:p>
          <a:p>
            <a:pPr marL="285750" indent="-285750">
              <a:buFont typeface="Arial" panose="020B0604020202020204" pitchFamily="34" charset="0"/>
              <a:buChar char="•"/>
            </a:pPr>
            <a:r>
              <a:rPr lang="en-US" sz="1400" dirty="0"/>
              <a:t>Group ID can also be used to change the order the WIP appears on the invoice. Change the numbers to be in the numerical order you would like them to show on the invoice.</a:t>
            </a:r>
          </a:p>
          <a:p>
            <a:pPr marL="285750" indent="-285750">
              <a:buFont typeface="Arial" panose="020B0604020202020204" pitchFamily="34" charset="0"/>
              <a:buChar char="•"/>
            </a:pPr>
            <a:r>
              <a:rPr lang="en-US" sz="1400" dirty="0"/>
              <a:t>You can select the description and adjust it to be what you want the line to say on the invoice to the client. (Note: If you merge lines together be sure to erase the wording of the item you do not want to show on the invoice)</a:t>
            </a:r>
          </a:p>
          <a:p>
            <a:pPr marL="285750" indent="-285750">
              <a:buFont typeface="Arial" panose="020B0604020202020204" pitchFamily="34" charset="0"/>
              <a:buChar char="•"/>
            </a:pPr>
            <a:r>
              <a:rPr lang="en-US" sz="1400" dirty="0"/>
              <a:t>You can also see if this client has any active billing agreements and their invoice history from this screen.</a:t>
            </a:r>
          </a:p>
        </p:txBody>
      </p:sp>
      <p:sp>
        <p:nvSpPr>
          <p:cNvPr id="6" name="TextBox 5"/>
          <p:cNvSpPr txBox="1"/>
          <p:nvPr/>
        </p:nvSpPr>
        <p:spPr>
          <a:xfrm>
            <a:off x="10349345" y="5885411"/>
            <a:ext cx="1471353" cy="523220"/>
          </a:xfrm>
          <a:prstGeom prst="rect">
            <a:avLst/>
          </a:prstGeom>
          <a:noFill/>
        </p:spPr>
        <p:txBody>
          <a:bodyPr wrap="square" rtlCol="0">
            <a:spAutoFit/>
          </a:bodyPr>
          <a:lstStyle/>
          <a:p>
            <a:pPr algn="ctr"/>
            <a:r>
              <a:rPr lang="en-US" sz="1400" dirty="0"/>
              <a:t>Continued on the next slide</a:t>
            </a:r>
          </a:p>
        </p:txBody>
      </p:sp>
      <p:pic>
        <p:nvPicPr>
          <p:cNvPr id="7" name="Picture 6"/>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Picture 3">
            <a:extLst>
              <a:ext uri="{FF2B5EF4-FFF2-40B4-BE49-F238E27FC236}">
                <a16:creationId xmlns:a16="http://schemas.microsoft.com/office/drawing/2014/main" id="{4C1CD0BE-39DD-3683-4543-0AC8C8907360}"/>
              </a:ext>
            </a:extLst>
          </p:cNvPr>
          <p:cNvPicPr>
            <a:picLocks noChangeAspect="1"/>
          </p:cNvPicPr>
          <p:nvPr/>
        </p:nvPicPr>
        <p:blipFill>
          <a:blip r:embed="rId3"/>
          <a:stretch>
            <a:fillRect/>
          </a:stretch>
        </p:blipFill>
        <p:spPr>
          <a:xfrm>
            <a:off x="790245" y="2563153"/>
            <a:ext cx="9547169" cy="4030137"/>
          </a:xfrm>
          <a:prstGeom prst="rect">
            <a:avLst/>
          </a:prstGeom>
        </p:spPr>
      </p:pic>
      <p:cxnSp>
        <p:nvCxnSpPr>
          <p:cNvPr id="12" name="Straight Arrow Connector 11">
            <a:extLst>
              <a:ext uri="{FF2B5EF4-FFF2-40B4-BE49-F238E27FC236}">
                <a16:creationId xmlns:a16="http://schemas.microsoft.com/office/drawing/2014/main" id="{219D6C62-6445-DAE9-B990-1499AC945ADA}"/>
              </a:ext>
            </a:extLst>
          </p:cNvPr>
          <p:cNvCxnSpPr/>
          <p:nvPr/>
        </p:nvCxnSpPr>
        <p:spPr>
          <a:xfrm>
            <a:off x="2466363" y="5117284"/>
            <a:ext cx="0" cy="23489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3" name="Straight Arrow Connector 12">
            <a:extLst>
              <a:ext uri="{FF2B5EF4-FFF2-40B4-BE49-F238E27FC236}">
                <a16:creationId xmlns:a16="http://schemas.microsoft.com/office/drawing/2014/main" id="{9B6D383F-F07B-2BDB-882C-FD5C20572C94}"/>
              </a:ext>
            </a:extLst>
          </p:cNvPr>
          <p:cNvCxnSpPr/>
          <p:nvPr/>
        </p:nvCxnSpPr>
        <p:spPr>
          <a:xfrm>
            <a:off x="2962712" y="5125673"/>
            <a:ext cx="0" cy="23489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777995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1942923-967E-6243-46EF-42B3313229BA}"/>
              </a:ext>
            </a:extLst>
          </p:cNvPr>
          <p:cNvSpPr>
            <a:spLocks noGrp="1"/>
          </p:cNvSpPr>
          <p:nvPr>
            <p:ph idx="1"/>
          </p:nvPr>
        </p:nvSpPr>
        <p:spPr>
          <a:xfrm>
            <a:off x="1847625" y="879549"/>
            <a:ext cx="8249721" cy="2205465"/>
          </a:xfrm>
        </p:spPr>
        <p:txBody>
          <a:bodyPr>
            <a:normAutofit fontScale="92500"/>
          </a:bodyPr>
          <a:lstStyle/>
          <a:p>
            <a:pPr marL="285750" indent="-285750">
              <a:buFont typeface="Arial" panose="020B0604020202020204" pitchFamily="34" charset="0"/>
              <a:buChar char="•"/>
            </a:pPr>
            <a:r>
              <a:rPr lang="en-US" sz="1400" dirty="0"/>
              <a:t>The Bill to client is what was used to pull the WIP but if WIP has been moved between clients you will see where it came from within the work client column. </a:t>
            </a:r>
          </a:p>
          <a:p>
            <a:pPr marL="285750" indent="-285750">
              <a:buFont typeface="Arial" panose="020B0604020202020204" pitchFamily="34" charset="0"/>
              <a:buChar char="•"/>
            </a:pPr>
            <a:r>
              <a:rPr lang="en-US" sz="1400" dirty="0"/>
              <a:t>New Amount – enter in the amount you want to write up or write down. (Leave as is if no change is necessary)</a:t>
            </a:r>
          </a:p>
          <a:p>
            <a:pPr marL="285750" indent="-285750">
              <a:buFont typeface="Arial" panose="020B0604020202020204" pitchFamily="34" charset="0"/>
              <a:buChar char="•"/>
            </a:pPr>
            <a:r>
              <a:rPr lang="en-US" sz="1400" dirty="0"/>
              <a:t>Ungroup – If you select this box on the specific line of business it will show the lines of WIP that went into the category. This will show the client what the staff member entered into their time description, so please check the spelling and ensure it is all client facing.  </a:t>
            </a:r>
          </a:p>
          <a:p>
            <a:pPr marL="514350" lvl="1" indent="-285750"/>
            <a:r>
              <a:rPr lang="en-US" sz="1200" dirty="0"/>
              <a:t>Once this is selected ungroup you can not “re-group” the WIP and bring back the original description; you would have to select delete and then select edit again. Grouping by work client or project will merge the lines but the time entry verbiage would stay.</a:t>
            </a:r>
          </a:p>
          <a:p>
            <a:endParaRPr lang="en-US" dirty="0"/>
          </a:p>
        </p:txBody>
      </p:sp>
      <p:sp>
        <p:nvSpPr>
          <p:cNvPr id="4" name="Title 1">
            <a:extLst>
              <a:ext uri="{FF2B5EF4-FFF2-40B4-BE49-F238E27FC236}">
                <a16:creationId xmlns:a16="http://schemas.microsoft.com/office/drawing/2014/main" id="{91F913CB-6AF2-BE1F-1CC7-DD5E680DC993}"/>
              </a:ext>
            </a:extLst>
          </p:cNvPr>
          <p:cNvSpPr>
            <a:spLocks noGrp="1"/>
          </p:cNvSpPr>
          <p:nvPr>
            <p:ph type="title"/>
          </p:nvPr>
        </p:nvSpPr>
        <p:spPr>
          <a:xfrm>
            <a:off x="2558641" y="327637"/>
            <a:ext cx="6165909" cy="502873"/>
          </a:xfrm>
        </p:spPr>
        <p:txBody>
          <a:bodyPr>
            <a:noAutofit/>
          </a:bodyPr>
          <a:lstStyle/>
          <a:p>
            <a:r>
              <a:rPr lang="en-US" sz="1800" dirty="0"/>
              <a:t>Step 5 continued</a:t>
            </a:r>
          </a:p>
        </p:txBody>
      </p:sp>
      <p:sp>
        <p:nvSpPr>
          <p:cNvPr id="6" name="TextBox 5">
            <a:extLst>
              <a:ext uri="{FF2B5EF4-FFF2-40B4-BE49-F238E27FC236}">
                <a16:creationId xmlns:a16="http://schemas.microsoft.com/office/drawing/2014/main" id="{9FD5C2E3-3A00-280F-E944-E094177DBD0F}"/>
              </a:ext>
            </a:extLst>
          </p:cNvPr>
          <p:cNvSpPr txBox="1"/>
          <p:nvPr/>
        </p:nvSpPr>
        <p:spPr>
          <a:xfrm>
            <a:off x="10635741" y="6104354"/>
            <a:ext cx="1471353" cy="523220"/>
          </a:xfrm>
          <a:prstGeom prst="rect">
            <a:avLst/>
          </a:prstGeom>
          <a:noFill/>
        </p:spPr>
        <p:txBody>
          <a:bodyPr wrap="square" rtlCol="0">
            <a:spAutoFit/>
          </a:bodyPr>
          <a:lstStyle/>
          <a:p>
            <a:pPr algn="ctr"/>
            <a:r>
              <a:rPr lang="en-US" sz="1400" dirty="0"/>
              <a:t>Continued on the next slide</a:t>
            </a:r>
          </a:p>
        </p:txBody>
      </p:sp>
      <p:pic>
        <p:nvPicPr>
          <p:cNvPr id="7" name="Picture 6">
            <a:extLst>
              <a:ext uri="{FF2B5EF4-FFF2-40B4-BE49-F238E27FC236}">
                <a16:creationId xmlns:a16="http://schemas.microsoft.com/office/drawing/2014/main" id="{9CCB603B-7B69-959A-9327-9FBE8B868769}"/>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1" name="Picture 10">
            <a:extLst>
              <a:ext uri="{FF2B5EF4-FFF2-40B4-BE49-F238E27FC236}">
                <a16:creationId xmlns:a16="http://schemas.microsoft.com/office/drawing/2014/main" id="{9A6D33E3-5B5A-C94B-4EEE-E2DE676F39FB}"/>
              </a:ext>
            </a:extLst>
          </p:cNvPr>
          <p:cNvPicPr>
            <a:picLocks noChangeAspect="1"/>
          </p:cNvPicPr>
          <p:nvPr/>
        </p:nvPicPr>
        <p:blipFill>
          <a:blip r:embed="rId3"/>
          <a:stretch>
            <a:fillRect/>
          </a:stretch>
        </p:blipFill>
        <p:spPr>
          <a:xfrm>
            <a:off x="1633978" y="2946434"/>
            <a:ext cx="8677013" cy="3793924"/>
          </a:xfrm>
          <a:prstGeom prst="rect">
            <a:avLst/>
          </a:prstGeom>
        </p:spPr>
      </p:pic>
    </p:spTree>
    <p:extLst>
      <p:ext uri="{BB962C8B-B14F-4D97-AF65-F5344CB8AC3E}">
        <p14:creationId xmlns:p14="http://schemas.microsoft.com/office/powerpoint/2010/main" val="40995531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62657" y="266423"/>
            <a:ext cx="5757394" cy="332093"/>
          </a:xfrm>
        </p:spPr>
        <p:txBody>
          <a:bodyPr>
            <a:noAutofit/>
          </a:bodyPr>
          <a:lstStyle/>
          <a:p>
            <a:r>
              <a:rPr lang="en-US" sz="1800" dirty="0"/>
              <a:t>Step 5 continued</a:t>
            </a:r>
          </a:p>
        </p:txBody>
      </p:sp>
      <p:sp>
        <p:nvSpPr>
          <p:cNvPr id="5" name="TextBox 4"/>
          <p:cNvSpPr txBox="1"/>
          <p:nvPr/>
        </p:nvSpPr>
        <p:spPr>
          <a:xfrm>
            <a:off x="1542705" y="673097"/>
            <a:ext cx="9069186" cy="2215991"/>
          </a:xfrm>
          <a:prstGeom prst="rect">
            <a:avLst/>
          </a:prstGeom>
          <a:noFill/>
        </p:spPr>
        <p:txBody>
          <a:bodyPr wrap="square" rtlCol="0">
            <a:spAutoFit/>
          </a:bodyPr>
          <a:lstStyle/>
          <a:p>
            <a:pPr marL="285750" indent="-285750">
              <a:buFont typeface="Arial" panose="020B0604020202020204" pitchFamily="34" charset="0"/>
              <a:buChar char="•"/>
            </a:pPr>
            <a:r>
              <a:rPr lang="en-US" sz="1400" dirty="0"/>
              <a:t>Ensure that your invoice date represents the date of which you want the amount to tie to the financials. In the example below would have this amount showing on the January financials.</a:t>
            </a:r>
          </a:p>
          <a:p>
            <a:pPr marL="285750" indent="-285750">
              <a:buFont typeface="Arial" panose="020B0604020202020204" pitchFamily="34" charset="0"/>
              <a:buChar char="•"/>
            </a:pPr>
            <a:endParaRPr lang="en-US" sz="1200" dirty="0"/>
          </a:p>
          <a:p>
            <a:pPr marL="285750" indent="-285750">
              <a:buFont typeface="Arial" panose="020B0604020202020204" pitchFamily="34" charset="0"/>
              <a:buChar char="•"/>
            </a:pPr>
            <a:r>
              <a:rPr lang="en-US" sz="1400" dirty="0"/>
              <a:t>After you have edited the lines you ALWAYS want to include a Memo of what the invoice is for.  An example of a good memo is something like Mar BK, Mar ST, and 2022 1065 ($1200). This way you do not need to open each invoice in the future to see what was included and it is easier to find information.  Also helpful with knowing the tax return amounts when looking next year and making billing decisions based on previous year. (Memos will show on the client dashboard for each invoice)</a:t>
            </a:r>
          </a:p>
          <a:p>
            <a:pPr marL="285750" indent="-285750">
              <a:buFont typeface="Arial" panose="020B0604020202020204" pitchFamily="34" charset="0"/>
              <a:buChar char="•"/>
            </a:pPr>
            <a:endParaRPr lang="en-US" sz="1200" dirty="0"/>
          </a:p>
          <a:p>
            <a:pPr marL="285750" indent="-285750">
              <a:buFont typeface="Arial" panose="020B0604020202020204" pitchFamily="34" charset="0"/>
              <a:buChar char="•"/>
            </a:pPr>
            <a:r>
              <a:rPr lang="en-US" sz="1400" dirty="0"/>
              <a:t>There is a billing Summary box on the right that will show you WIP amounts and adjustments.</a:t>
            </a:r>
          </a:p>
        </p:txBody>
      </p:sp>
      <p:pic>
        <p:nvPicPr>
          <p:cNvPr id="6" name="Picture 5"/>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Picture 3">
            <a:extLst>
              <a:ext uri="{FF2B5EF4-FFF2-40B4-BE49-F238E27FC236}">
                <a16:creationId xmlns:a16="http://schemas.microsoft.com/office/drawing/2014/main" id="{EEAD2CAB-F997-3363-84E6-B39141C8CB36}"/>
              </a:ext>
            </a:extLst>
          </p:cNvPr>
          <p:cNvPicPr>
            <a:picLocks noChangeAspect="1"/>
          </p:cNvPicPr>
          <p:nvPr/>
        </p:nvPicPr>
        <p:blipFill>
          <a:blip r:embed="rId3"/>
          <a:stretch>
            <a:fillRect/>
          </a:stretch>
        </p:blipFill>
        <p:spPr>
          <a:xfrm>
            <a:off x="1475692" y="2829337"/>
            <a:ext cx="9127993" cy="3969937"/>
          </a:xfrm>
          <a:prstGeom prst="rect">
            <a:avLst/>
          </a:prstGeom>
        </p:spPr>
      </p:pic>
    </p:spTree>
    <p:extLst>
      <p:ext uri="{BB962C8B-B14F-4D97-AF65-F5344CB8AC3E}">
        <p14:creationId xmlns:p14="http://schemas.microsoft.com/office/powerpoint/2010/main" val="13212531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0B51EC7-34F9-E1A0-1884-0DB5878AE8EF}"/>
              </a:ext>
            </a:extLst>
          </p:cNvPr>
          <p:cNvSpPr>
            <a:spLocks noGrp="1"/>
          </p:cNvSpPr>
          <p:nvPr>
            <p:ph idx="1"/>
          </p:nvPr>
        </p:nvSpPr>
        <p:spPr>
          <a:xfrm>
            <a:off x="1479090" y="593502"/>
            <a:ext cx="9191706" cy="2328239"/>
          </a:xfrm>
        </p:spPr>
        <p:txBody>
          <a:bodyPr>
            <a:normAutofit fontScale="85000" lnSpcReduction="10000"/>
          </a:bodyPr>
          <a:lstStyle/>
          <a:p>
            <a:pPr marL="285750" indent="-285750">
              <a:buFont typeface="Arial" panose="020B0604020202020204" pitchFamily="34" charset="0"/>
              <a:buChar char="•"/>
            </a:pPr>
            <a:r>
              <a:rPr lang="en-US" sz="1400" dirty="0"/>
              <a:t>There are discount item and discount amount boxes where you can select a discount to be applied. Your firm can decide which discounts they would like available. (When you enter an amount always make sure it is negative to remove that amount from the invoice)</a:t>
            </a:r>
          </a:p>
          <a:p>
            <a:pPr marL="285750" indent="-285750">
              <a:buFont typeface="Arial" panose="020B0604020202020204" pitchFamily="34" charset="0"/>
              <a:buChar char="•"/>
            </a:pPr>
            <a:r>
              <a:rPr lang="en-US" sz="1400" dirty="0"/>
              <a:t>The Invoice Request Status selection </a:t>
            </a:r>
            <a:r>
              <a:rPr lang="en-US" sz="1400" b="1" dirty="0"/>
              <a:t>should not </a:t>
            </a:r>
            <a:r>
              <a:rPr lang="en-US" sz="1400" dirty="0"/>
              <a:t>be</a:t>
            </a:r>
            <a:r>
              <a:rPr lang="en-US" sz="1400" b="1" dirty="0"/>
              <a:t> </a:t>
            </a:r>
            <a:r>
              <a:rPr lang="en-US" sz="1400" dirty="0"/>
              <a:t>touched. This will update to the proper steps as you move through the invoice.</a:t>
            </a:r>
          </a:p>
          <a:p>
            <a:pPr marL="285750" indent="-285750">
              <a:buFont typeface="Arial" panose="020B0604020202020204" pitchFamily="34" charset="0"/>
              <a:buChar char="•"/>
            </a:pPr>
            <a:r>
              <a:rPr lang="en-US" sz="1400" dirty="0"/>
              <a:t>The Invoice Request Sub-Status dropdown is where you can mark an invoice for additional approval such as Pending Manager Approval.</a:t>
            </a:r>
          </a:p>
          <a:p>
            <a:pPr marL="285750" indent="-285750">
              <a:buFont typeface="Arial" panose="020B0604020202020204" pitchFamily="34" charset="0"/>
              <a:buChar char="•"/>
            </a:pPr>
            <a:r>
              <a:rPr lang="en-US" sz="1400" dirty="0"/>
              <a:t>If there is progress to apply it will have a yellow banner at the top stating there is progress to apply.  Select the Apply Progress tab at the bottom, select the progress you want to apply to this invoice.  This will remove the progress amount from the total and show the client what they have left to pay for this invoice in the Billing Summary.</a:t>
            </a:r>
          </a:p>
          <a:p>
            <a:pPr marL="285750" indent="-285750">
              <a:buFont typeface="Arial" panose="020B0604020202020204" pitchFamily="34" charset="0"/>
              <a:buChar char="•"/>
            </a:pPr>
            <a:r>
              <a:rPr lang="en-US" sz="1400" dirty="0"/>
              <a:t>If you have completed all editing and entered the correct invoice date and memo you can select Save. </a:t>
            </a:r>
          </a:p>
          <a:p>
            <a:pPr marL="285750" indent="-285750">
              <a:buFont typeface="Arial" panose="020B0604020202020204" pitchFamily="34" charset="0"/>
              <a:buChar char="•"/>
            </a:pPr>
            <a:r>
              <a:rPr lang="en-US" sz="1400" dirty="0"/>
              <a:t>Note - This is also where you can Delete an invoice request. (More on this topic at the end of the document)</a:t>
            </a:r>
          </a:p>
          <a:p>
            <a:endParaRPr lang="en-US" sz="1400" dirty="0"/>
          </a:p>
        </p:txBody>
      </p:sp>
      <p:sp>
        <p:nvSpPr>
          <p:cNvPr id="4" name="Title 1">
            <a:extLst>
              <a:ext uri="{FF2B5EF4-FFF2-40B4-BE49-F238E27FC236}">
                <a16:creationId xmlns:a16="http://schemas.microsoft.com/office/drawing/2014/main" id="{725236C2-AFC4-6D58-D718-A8B4398F519C}"/>
              </a:ext>
            </a:extLst>
          </p:cNvPr>
          <p:cNvSpPr>
            <a:spLocks noGrp="1"/>
          </p:cNvSpPr>
          <p:nvPr>
            <p:ph type="title"/>
          </p:nvPr>
        </p:nvSpPr>
        <p:spPr>
          <a:xfrm>
            <a:off x="2937029" y="149794"/>
            <a:ext cx="5502296" cy="387102"/>
          </a:xfrm>
        </p:spPr>
        <p:txBody>
          <a:bodyPr>
            <a:noAutofit/>
          </a:bodyPr>
          <a:lstStyle/>
          <a:p>
            <a:r>
              <a:rPr lang="en-US" sz="1800" dirty="0"/>
              <a:t>Step 5 continued</a:t>
            </a:r>
          </a:p>
        </p:txBody>
      </p:sp>
      <p:pic>
        <p:nvPicPr>
          <p:cNvPr id="5" name="Picture 4">
            <a:extLst>
              <a:ext uri="{FF2B5EF4-FFF2-40B4-BE49-F238E27FC236}">
                <a16:creationId xmlns:a16="http://schemas.microsoft.com/office/drawing/2014/main" id="{F07DE209-81D0-531D-51DC-EE9465FD4116}"/>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Picture 6">
            <a:extLst>
              <a:ext uri="{FF2B5EF4-FFF2-40B4-BE49-F238E27FC236}">
                <a16:creationId xmlns:a16="http://schemas.microsoft.com/office/drawing/2014/main" id="{64EA9512-5AE6-FAFD-C7A0-51F5E66FA883}"/>
              </a:ext>
            </a:extLst>
          </p:cNvPr>
          <p:cNvPicPr>
            <a:picLocks noChangeAspect="1"/>
          </p:cNvPicPr>
          <p:nvPr/>
        </p:nvPicPr>
        <p:blipFill>
          <a:blip r:embed="rId3"/>
          <a:stretch>
            <a:fillRect/>
          </a:stretch>
        </p:blipFill>
        <p:spPr>
          <a:xfrm>
            <a:off x="1521204" y="2814650"/>
            <a:ext cx="9032861" cy="3893556"/>
          </a:xfrm>
          <a:prstGeom prst="rect">
            <a:avLst/>
          </a:prstGeom>
        </p:spPr>
      </p:pic>
    </p:spTree>
    <p:extLst>
      <p:ext uri="{BB962C8B-B14F-4D97-AF65-F5344CB8AC3E}">
        <p14:creationId xmlns:p14="http://schemas.microsoft.com/office/powerpoint/2010/main" val="26269863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29405" y="324612"/>
            <a:ext cx="5965213" cy="456784"/>
          </a:xfrm>
        </p:spPr>
        <p:txBody>
          <a:bodyPr>
            <a:normAutofit fontScale="90000"/>
          </a:bodyPr>
          <a:lstStyle/>
          <a:p>
            <a:r>
              <a:rPr lang="en-US" dirty="0"/>
              <a:t>Step 6</a:t>
            </a:r>
          </a:p>
        </p:txBody>
      </p:sp>
      <p:sp>
        <p:nvSpPr>
          <p:cNvPr id="4" name="TextBox 3"/>
          <p:cNvSpPr txBox="1"/>
          <p:nvPr/>
        </p:nvSpPr>
        <p:spPr>
          <a:xfrm>
            <a:off x="1753985" y="1022465"/>
            <a:ext cx="8686800" cy="1569660"/>
          </a:xfrm>
          <a:prstGeom prst="rect">
            <a:avLst/>
          </a:prstGeom>
          <a:noFill/>
        </p:spPr>
        <p:txBody>
          <a:bodyPr wrap="square" rtlCol="0">
            <a:spAutoFit/>
          </a:bodyPr>
          <a:lstStyle/>
          <a:p>
            <a:pPr marL="285750" indent="-285750">
              <a:buFont typeface="Arial" panose="020B0604020202020204" pitchFamily="34" charset="0"/>
              <a:buChar char="•"/>
            </a:pPr>
            <a:r>
              <a:rPr lang="en-US" sz="1600" dirty="0"/>
              <a:t>Once you have selected Save, it will take you back to the Invoice Request screen for one final look.</a:t>
            </a:r>
          </a:p>
          <a:p>
            <a:pPr marL="285750" indent="-285750">
              <a:buFont typeface="Arial" panose="020B0604020202020204" pitchFamily="34" charset="0"/>
              <a:buChar char="•"/>
            </a:pPr>
            <a:r>
              <a:rPr lang="en-US" sz="1600" dirty="0"/>
              <a:t>In this screen you can also add additional existing WIP or add a line of progress via the buttons along the top.</a:t>
            </a:r>
          </a:p>
          <a:p>
            <a:pPr marL="285750" indent="-285750">
              <a:buFont typeface="Arial" panose="020B0604020202020204" pitchFamily="34" charset="0"/>
              <a:buChar char="•"/>
            </a:pPr>
            <a:r>
              <a:rPr lang="en-US" sz="1600" dirty="0"/>
              <a:t>If you like the layout, memo, invoice date, and dollar amount you can either print preview with the printer icon or approve and generate to finalize the invoice and generate an invoice number.</a:t>
            </a:r>
          </a:p>
          <a:p>
            <a:pPr marL="285750" indent="-285750">
              <a:buFont typeface="Arial" panose="020B0604020202020204" pitchFamily="34" charset="0"/>
              <a:buChar char="•"/>
            </a:pPr>
            <a:endParaRPr lang="en-US" sz="1600" dirty="0"/>
          </a:p>
        </p:txBody>
      </p:sp>
      <p:pic>
        <p:nvPicPr>
          <p:cNvPr id="6" name="Picture 5"/>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3" name="Picture 12">
            <a:extLst>
              <a:ext uri="{FF2B5EF4-FFF2-40B4-BE49-F238E27FC236}">
                <a16:creationId xmlns:a16="http://schemas.microsoft.com/office/drawing/2014/main" id="{667A61E3-0529-78FA-8A8A-9B466D4DB6F8}"/>
              </a:ext>
            </a:extLst>
          </p:cNvPr>
          <p:cNvPicPr>
            <a:picLocks noChangeAspect="1"/>
          </p:cNvPicPr>
          <p:nvPr/>
        </p:nvPicPr>
        <p:blipFill>
          <a:blip r:embed="rId3"/>
          <a:stretch>
            <a:fillRect/>
          </a:stretch>
        </p:blipFill>
        <p:spPr>
          <a:xfrm>
            <a:off x="474867" y="2466363"/>
            <a:ext cx="11121593" cy="4067025"/>
          </a:xfrm>
          <a:prstGeom prst="rect">
            <a:avLst/>
          </a:prstGeom>
        </p:spPr>
      </p:pic>
    </p:spTree>
    <p:extLst>
      <p:ext uri="{BB962C8B-B14F-4D97-AF65-F5344CB8AC3E}">
        <p14:creationId xmlns:p14="http://schemas.microsoft.com/office/powerpoint/2010/main" val="12292233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22200" y="474241"/>
            <a:ext cx="6347599" cy="814232"/>
          </a:xfrm>
        </p:spPr>
        <p:txBody>
          <a:bodyPr/>
          <a:lstStyle/>
          <a:p>
            <a:r>
              <a:rPr lang="en-US" dirty="0"/>
              <a:t>Step 6</a:t>
            </a:r>
          </a:p>
        </p:txBody>
      </p:sp>
      <p:sp>
        <p:nvSpPr>
          <p:cNvPr id="5" name="TextBox 4"/>
          <p:cNvSpPr txBox="1"/>
          <p:nvPr/>
        </p:nvSpPr>
        <p:spPr>
          <a:xfrm>
            <a:off x="1654233" y="1579418"/>
            <a:ext cx="8246225" cy="954107"/>
          </a:xfrm>
          <a:prstGeom prst="rect">
            <a:avLst/>
          </a:prstGeom>
          <a:noFill/>
        </p:spPr>
        <p:txBody>
          <a:bodyPr wrap="square" rtlCol="0">
            <a:spAutoFit/>
          </a:bodyPr>
          <a:lstStyle/>
          <a:p>
            <a:pPr marL="285750" indent="-285750">
              <a:buFont typeface="Arial" panose="020B0604020202020204" pitchFamily="34" charset="0"/>
              <a:buChar char="•"/>
            </a:pPr>
            <a:r>
              <a:rPr lang="en-US" sz="1400" dirty="0"/>
              <a:t>After Approving and Generating, it will take a minute to process.  You do not have to wait for it to finish processing and can go back to the billing tab to start the process for the next invoice.</a:t>
            </a:r>
          </a:p>
          <a:p>
            <a:pPr marL="285750" indent="-285750">
              <a:buFont typeface="Arial" panose="020B0604020202020204" pitchFamily="34" charset="0"/>
              <a:buChar char="•"/>
            </a:pPr>
            <a:r>
              <a:rPr lang="en-US" sz="1400" dirty="0"/>
              <a:t>If you would like to look at the invoice you can hit refresh until it processes and select the invoice number that populates as shown on the next slide.</a:t>
            </a:r>
          </a:p>
        </p:txBody>
      </p:sp>
      <p:pic>
        <p:nvPicPr>
          <p:cNvPr id="6" name="Picture 5"/>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Picture 3">
            <a:extLst>
              <a:ext uri="{FF2B5EF4-FFF2-40B4-BE49-F238E27FC236}">
                <a16:creationId xmlns:a16="http://schemas.microsoft.com/office/drawing/2014/main" id="{9B5FA6A0-B902-48A6-D685-0114C56AB29D}"/>
              </a:ext>
            </a:extLst>
          </p:cNvPr>
          <p:cNvPicPr>
            <a:picLocks noChangeAspect="1"/>
          </p:cNvPicPr>
          <p:nvPr/>
        </p:nvPicPr>
        <p:blipFill>
          <a:blip r:embed="rId3"/>
          <a:stretch>
            <a:fillRect/>
          </a:stretch>
        </p:blipFill>
        <p:spPr>
          <a:xfrm>
            <a:off x="1519932" y="2533525"/>
            <a:ext cx="8514826" cy="4109680"/>
          </a:xfrm>
          <a:prstGeom prst="rect">
            <a:avLst/>
          </a:prstGeom>
        </p:spPr>
      </p:pic>
    </p:spTree>
    <p:extLst>
      <p:ext uri="{BB962C8B-B14F-4D97-AF65-F5344CB8AC3E}">
        <p14:creationId xmlns:p14="http://schemas.microsoft.com/office/powerpoint/2010/main" val="23553649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72341" y="156948"/>
            <a:ext cx="6219322" cy="382275"/>
          </a:xfrm>
        </p:spPr>
        <p:txBody>
          <a:bodyPr>
            <a:normAutofit fontScale="90000"/>
          </a:bodyPr>
          <a:lstStyle/>
          <a:p>
            <a:r>
              <a:rPr lang="en-US" dirty="0"/>
              <a:t>Step 6 continued</a:t>
            </a:r>
          </a:p>
        </p:txBody>
      </p:sp>
      <p:pic>
        <p:nvPicPr>
          <p:cNvPr id="6" name="Picture 5"/>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0" name="TextBox 9">
            <a:extLst>
              <a:ext uri="{FF2B5EF4-FFF2-40B4-BE49-F238E27FC236}">
                <a16:creationId xmlns:a16="http://schemas.microsoft.com/office/drawing/2014/main" id="{C45DA468-1C77-07EB-BD0A-AF783390F1A1}"/>
              </a:ext>
            </a:extLst>
          </p:cNvPr>
          <p:cNvSpPr txBox="1"/>
          <p:nvPr/>
        </p:nvSpPr>
        <p:spPr>
          <a:xfrm>
            <a:off x="407223" y="4069630"/>
            <a:ext cx="3216821" cy="2462213"/>
          </a:xfrm>
          <a:prstGeom prst="rect">
            <a:avLst/>
          </a:prstGeom>
          <a:noFill/>
        </p:spPr>
        <p:txBody>
          <a:bodyPr wrap="square" rtlCol="0">
            <a:spAutoFit/>
          </a:bodyPr>
          <a:lstStyle/>
          <a:p>
            <a:pPr marL="285750" indent="-285750">
              <a:buFont typeface="Arial" panose="020B0604020202020204" pitchFamily="34" charset="0"/>
              <a:buChar char="•"/>
            </a:pPr>
            <a:r>
              <a:rPr lang="en-US" sz="1400" dirty="0"/>
              <a:t>Once the invoice is selected you can select on the printer icon to see the invoice and print if wanted.</a:t>
            </a:r>
          </a:p>
          <a:p>
            <a:pPr marL="285750" indent="-285750">
              <a:buFont typeface="Arial" panose="020B0604020202020204" pitchFamily="34" charset="0"/>
              <a:buChar char="•"/>
            </a:pPr>
            <a:r>
              <a:rPr lang="en-US" sz="1400" dirty="0"/>
              <a:t>Or you can select email to send to a client or another member of your firm to review the invoice.</a:t>
            </a:r>
          </a:p>
          <a:p>
            <a:pPr marL="285750" indent="-285750">
              <a:buFont typeface="Arial" panose="020B0604020202020204" pitchFamily="34" charset="0"/>
              <a:buChar char="•"/>
            </a:pPr>
            <a:r>
              <a:rPr lang="en-US" sz="1400" dirty="0"/>
              <a:t>You can also pull a WIP detail report from this screen to show clients the time that went into the invoice. Be aware that this will show the time entry from your staff members.</a:t>
            </a:r>
          </a:p>
        </p:txBody>
      </p:sp>
      <p:sp>
        <p:nvSpPr>
          <p:cNvPr id="12" name="TextBox 11">
            <a:extLst>
              <a:ext uri="{FF2B5EF4-FFF2-40B4-BE49-F238E27FC236}">
                <a16:creationId xmlns:a16="http://schemas.microsoft.com/office/drawing/2014/main" id="{B3CF9C12-3989-7E0C-2227-91F16E1E1C37}"/>
              </a:ext>
            </a:extLst>
          </p:cNvPr>
          <p:cNvSpPr txBox="1"/>
          <p:nvPr/>
        </p:nvSpPr>
        <p:spPr>
          <a:xfrm>
            <a:off x="1448853" y="691893"/>
            <a:ext cx="8246225" cy="307777"/>
          </a:xfrm>
          <a:prstGeom prst="rect">
            <a:avLst/>
          </a:prstGeom>
          <a:noFill/>
        </p:spPr>
        <p:txBody>
          <a:bodyPr wrap="square" rtlCol="0">
            <a:spAutoFit/>
          </a:bodyPr>
          <a:lstStyle/>
          <a:p>
            <a:pPr marL="285750" indent="-285750">
              <a:buFont typeface="Arial" panose="020B0604020202020204" pitchFamily="34" charset="0"/>
              <a:buChar char="•"/>
            </a:pPr>
            <a:r>
              <a:rPr lang="en-US" sz="1400" dirty="0"/>
              <a:t>Once complete you can see the invoice number as shown below </a:t>
            </a:r>
          </a:p>
        </p:txBody>
      </p:sp>
      <p:pic>
        <p:nvPicPr>
          <p:cNvPr id="4" name="Picture 3">
            <a:extLst>
              <a:ext uri="{FF2B5EF4-FFF2-40B4-BE49-F238E27FC236}">
                <a16:creationId xmlns:a16="http://schemas.microsoft.com/office/drawing/2014/main" id="{A51EAF70-5BB5-9E95-3B7F-3F84937F18AA}"/>
              </a:ext>
            </a:extLst>
          </p:cNvPr>
          <p:cNvPicPr>
            <a:picLocks noChangeAspect="1"/>
          </p:cNvPicPr>
          <p:nvPr/>
        </p:nvPicPr>
        <p:blipFill>
          <a:blip r:embed="rId3"/>
          <a:stretch>
            <a:fillRect/>
          </a:stretch>
        </p:blipFill>
        <p:spPr>
          <a:xfrm>
            <a:off x="2114026" y="1016553"/>
            <a:ext cx="6677637" cy="2717928"/>
          </a:xfrm>
          <a:prstGeom prst="rect">
            <a:avLst/>
          </a:prstGeom>
        </p:spPr>
      </p:pic>
      <p:pic>
        <p:nvPicPr>
          <p:cNvPr id="8" name="Picture 7">
            <a:extLst>
              <a:ext uri="{FF2B5EF4-FFF2-40B4-BE49-F238E27FC236}">
                <a16:creationId xmlns:a16="http://schemas.microsoft.com/office/drawing/2014/main" id="{F3F6308A-4B9C-43F7-1FDA-58DF45CE2A56}"/>
              </a:ext>
            </a:extLst>
          </p:cNvPr>
          <p:cNvPicPr>
            <a:picLocks noChangeAspect="1"/>
          </p:cNvPicPr>
          <p:nvPr/>
        </p:nvPicPr>
        <p:blipFill>
          <a:blip r:embed="rId4"/>
          <a:stretch>
            <a:fillRect/>
          </a:stretch>
        </p:blipFill>
        <p:spPr>
          <a:xfrm>
            <a:off x="3624044" y="4010401"/>
            <a:ext cx="8338195" cy="2614184"/>
          </a:xfrm>
          <a:prstGeom prst="rect">
            <a:avLst/>
          </a:prstGeom>
        </p:spPr>
      </p:pic>
    </p:spTree>
    <p:extLst>
      <p:ext uri="{BB962C8B-B14F-4D97-AF65-F5344CB8AC3E}">
        <p14:creationId xmlns:p14="http://schemas.microsoft.com/office/powerpoint/2010/main" val="17337403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2328CF9-BC59-7E31-41BF-736DCA0559E3}"/>
              </a:ext>
            </a:extLst>
          </p:cNvPr>
          <p:cNvSpPr>
            <a:spLocks noGrp="1"/>
          </p:cNvSpPr>
          <p:nvPr>
            <p:ph idx="1"/>
          </p:nvPr>
        </p:nvSpPr>
        <p:spPr>
          <a:xfrm>
            <a:off x="1372829" y="1875486"/>
            <a:ext cx="8771753" cy="1980264"/>
          </a:xfrm>
        </p:spPr>
        <p:txBody>
          <a:bodyPr>
            <a:normAutofit lnSpcReduction="10000"/>
          </a:bodyPr>
          <a:lstStyle/>
          <a:p>
            <a:r>
              <a:rPr lang="en-US" dirty="0"/>
              <a:t>If you need to make changes to an invoice you can delete the invoice and edit it.</a:t>
            </a:r>
          </a:p>
          <a:p>
            <a:pPr lvl="2"/>
            <a:r>
              <a:rPr lang="en-US" dirty="0"/>
              <a:t>You can only delete an invoice that is in an open period, otherwise it will give an error message.</a:t>
            </a:r>
          </a:p>
          <a:p>
            <a:pPr lvl="2"/>
            <a:r>
              <a:rPr lang="en-US" dirty="0"/>
              <a:t>When you delete an invoice, you will delete the invoice number and physical copy, but the WIP will only revert one step and will be in Invoice Request again.</a:t>
            </a:r>
          </a:p>
          <a:p>
            <a:r>
              <a:rPr lang="en-US" dirty="0"/>
              <a:t>First step would be to select the invoice number (Can be from a list or from their client dashboard) and then select Edit</a:t>
            </a:r>
          </a:p>
        </p:txBody>
      </p:sp>
      <p:sp>
        <p:nvSpPr>
          <p:cNvPr id="4" name="Title 1">
            <a:extLst>
              <a:ext uri="{FF2B5EF4-FFF2-40B4-BE49-F238E27FC236}">
                <a16:creationId xmlns:a16="http://schemas.microsoft.com/office/drawing/2014/main" id="{D7E19007-D661-2CF0-3480-78FBFACAE659}"/>
              </a:ext>
            </a:extLst>
          </p:cNvPr>
          <p:cNvSpPr>
            <a:spLocks noGrp="1"/>
          </p:cNvSpPr>
          <p:nvPr>
            <p:ph type="title"/>
          </p:nvPr>
        </p:nvSpPr>
        <p:spPr>
          <a:xfrm>
            <a:off x="2063356" y="260016"/>
            <a:ext cx="7729728" cy="1188720"/>
          </a:xfrm>
        </p:spPr>
        <p:txBody>
          <a:bodyPr/>
          <a:lstStyle/>
          <a:p>
            <a:r>
              <a:rPr lang="en-US" dirty="0"/>
              <a:t>ADDITIONAL Billing Items</a:t>
            </a:r>
          </a:p>
        </p:txBody>
      </p:sp>
      <p:sp>
        <p:nvSpPr>
          <p:cNvPr id="5" name="TextBox 4">
            <a:extLst>
              <a:ext uri="{FF2B5EF4-FFF2-40B4-BE49-F238E27FC236}">
                <a16:creationId xmlns:a16="http://schemas.microsoft.com/office/drawing/2014/main" id="{A7475BC0-0A4E-BD4C-8829-F040F4DF7D09}"/>
              </a:ext>
            </a:extLst>
          </p:cNvPr>
          <p:cNvSpPr txBox="1"/>
          <p:nvPr/>
        </p:nvSpPr>
        <p:spPr>
          <a:xfrm>
            <a:off x="779841" y="1508676"/>
            <a:ext cx="2063692" cy="369332"/>
          </a:xfrm>
          <a:prstGeom prst="rect">
            <a:avLst/>
          </a:prstGeom>
          <a:noFill/>
          <a:ln>
            <a:solidFill>
              <a:schemeClr val="tx1"/>
            </a:solidFill>
          </a:ln>
        </p:spPr>
        <p:txBody>
          <a:bodyPr wrap="square" rtlCol="0">
            <a:spAutoFit/>
          </a:bodyPr>
          <a:lstStyle/>
          <a:p>
            <a:r>
              <a:rPr lang="en-US" dirty="0"/>
              <a:t>Deleting an Invoice</a:t>
            </a:r>
          </a:p>
        </p:txBody>
      </p:sp>
      <p:pic>
        <p:nvPicPr>
          <p:cNvPr id="2" name="Picture 1">
            <a:extLst>
              <a:ext uri="{FF2B5EF4-FFF2-40B4-BE49-F238E27FC236}">
                <a16:creationId xmlns:a16="http://schemas.microsoft.com/office/drawing/2014/main" id="{0FA714A1-FA99-9CE2-E034-5AD0109AC9F4}"/>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Picture 6">
            <a:extLst>
              <a:ext uri="{FF2B5EF4-FFF2-40B4-BE49-F238E27FC236}">
                <a16:creationId xmlns:a16="http://schemas.microsoft.com/office/drawing/2014/main" id="{E9777DE8-1CE0-CF46-32A2-A322EDC5C810}"/>
              </a:ext>
            </a:extLst>
          </p:cNvPr>
          <p:cNvPicPr>
            <a:picLocks noChangeAspect="1"/>
          </p:cNvPicPr>
          <p:nvPr/>
        </p:nvPicPr>
        <p:blipFill>
          <a:blip r:embed="rId3"/>
          <a:stretch>
            <a:fillRect/>
          </a:stretch>
        </p:blipFill>
        <p:spPr>
          <a:xfrm>
            <a:off x="1372829" y="3855750"/>
            <a:ext cx="9243255" cy="2897938"/>
          </a:xfrm>
          <a:prstGeom prst="rect">
            <a:avLst/>
          </a:prstGeom>
        </p:spPr>
      </p:pic>
    </p:spTree>
    <p:extLst>
      <p:ext uri="{BB962C8B-B14F-4D97-AF65-F5344CB8AC3E}">
        <p14:creationId xmlns:p14="http://schemas.microsoft.com/office/powerpoint/2010/main" val="1028348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1479613-7041-43E7-50AA-7A5508CE325F}"/>
              </a:ext>
            </a:extLst>
          </p:cNvPr>
          <p:cNvSpPr>
            <a:spLocks noGrp="1"/>
          </p:cNvSpPr>
          <p:nvPr>
            <p:ph idx="1"/>
          </p:nvPr>
        </p:nvSpPr>
        <p:spPr>
          <a:xfrm>
            <a:off x="891555" y="1402483"/>
            <a:ext cx="4186441" cy="1575608"/>
          </a:xfrm>
        </p:spPr>
        <p:txBody>
          <a:bodyPr>
            <a:normAutofit/>
          </a:bodyPr>
          <a:lstStyle/>
          <a:p>
            <a:r>
              <a:rPr lang="en-US" dirty="0"/>
              <a:t>Once you are in Edit, you can select Delete at the top. It will ask you if you are sure you want to delete this transaction, select yes.</a:t>
            </a:r>
          </a:p>
        </p:txBody>
      </p:sp>
      <p:sp>
        <p:nvSpPr>
          <p:cNvPr id="4" name="TextBox 3">
            <a:extLst>
              <a:ext uri="{FF2B5EF4-FFF2-40B4-BE49-F238E27FC236}">
                <a16:creationId xmlns:a16="http://schemas.microsoft.com/office/drawing/2014/main" id="{D1DB3FCB-5CF1-9DA0-7209-55F398DA936D}"/>
              </a:ext>
            </a:extLst>
          </p:cNvPr>
          <p:cNvSpPr txBox="1"/>
          <p:nvPr/>
        </p:nvSpPr>
        <p:spPr>
          <a:xfrm>
            <a:off x="1557936" y="475548"/>
            <a:ext cx="3252976" cy="369332"/>
          </a:xfrm>
          <a:prstGeom prst="rect">
            <a:avLst/>
          </a:prstGeom>
          <a:noFill/>
          <a:ln>
            <a:solidFill>
              <a:schemeClr val="tx1"/>
            </a:solidFill>
          </a:ln>
        </p:spPr>
        <p:txBody>
          <a:bodyPr wrap="square" rtlCol="0">
            <a:spAutoFit/>
          </a:bodyPr>
          <a:lstStyle/>
          <a:p>
            <a:r>
              <a:rPr lang="en-US" dirty="0"/>
              <a:t>Deleting an Invoice continued</a:t>
            </a:r>
          </a:p>
        </p:txBody>
      </p:sp>
      <p:sp>
        <p:nvSpPr>
          <p:cNvPr id="9" name="Content Placeholder 2">
            <a:extLst>
              <a:ext uri="{FF2B5EF4-FFF2-40B4-BE49-F238E27FC236}">
                <a16:creationId xmlns:a16="http://schemas.microsoft.com/office/drawing/2014/main" id="{6176501D-1E43-8603-DE3D-1453400649C9}"/>
              </a:ext>
            </a:extLst>
          </p:cNvPr>
          <p:cNvSpPr txBox="1">
            <a:spLocks/>
          </p:cNvSpPr>
          <p:nvPr/>
        </p:nvSpPr>
        <p:spPr>
          <a:xfrm>
            <a:off x="830175" y="3428999"/>
            <a:ext cx="2978427" cy="3181525"/>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r>
              <a:rPr lang="en-US" dirty="0"/>
              <a:t>Now you will see that it is back in the Invoice request. You can select edit to make your changes, save, approve and generate.</a:t>
            </a:r>
          </a:p>
          <a:p>
            <a:r>
              <a:rPr lang="en-US" dirty="0"/>
              <a:t>If you want to remove it completely and put the WIP back into an unbilled status select edit and delete again and this will delete the request and move the WIP back to an unbilled status.</a:t>
            </a:r>
          </a:p>
        </p:txBody>
      </p:sp>
      <p:pic>
        <p:nvPicPr>
          <p:cNvPr id="2" name="Picture 1">
            <a:extLst>
              <a:ext uri="{FF2B5EF4-FFF2-40B4-BE49-F238E27FC236}">
                <a16:creationId xmlns:a16="http://schemas.microsoft.com/office/drawing/2014/main" id="{7BCCA9BE-C3AA-ABED-2868-A47CB8EAEFCB}"/>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Picture 6">
            <a:extLst>
              <a:ext uri="{FF2B5EF4-FFF2-40B4-BE49-F238E27FC236}">
                <a16:creationId xmlns:a16="http://schemas.microsoft.com/office/drawing/2014/main" id="{D3D037DC-D450-0238-C170-B17BE4D8B323}"/>
              </a:ext>
            </a:extLst>
          </p:cNvPr>
          <p:cNvPicPr>
            <a:picLocks noChangeAspect="1"/>
          </p:cNvPicPr>
          <p:nvPr/>
        </p:nvPicPr>
        <p:blipFill>
          <a:blip r:embed="rId3"/>
          <a:stretch>
            <a:fillRect/>
          </a:stretch>
        </p:blipFill>
        <p:spPr>
          <a:xfrm>
            <a:off x="4977171" y="686903"/>
            <a:ext cx="4581612" cy="2626302"/>
          </a:xfrm>
          <a:prstGeom prst="rect">
            <a:avLst/>
          </a:prstGeom>
        </p:spPr>
      </p:pic>
      <p:pic>
        <p:nvPicPr>
          <p:cNvPr id="12" name="Picture 11">
            <a:extLst>
              <a:ext uri="{FF2B5EF4-FFF2-40B4-BE49-F238E27FC236}">
                <a16:creationId xmlns:a16="http://schemas.microsoft.com/office/drawing/2014/main" id="{35F0EF25-9DC1-E4E5-A61C-B714912B586B}"/>
              </a:ext>
            </a:extLst>
          </p:cNvPr>
          <p:cNvPicPr>
            <a:picLocks noChangeAspect="1"/>
          </p:cNvPicPr>
          <p:nvPr/>
        </p:nvPicPr>
        <p:blipFill>
          <a:blip r:embed="rId4"/>
          <a:stretch>
            <a:fillRect/>
          </a:stretch>
        </p:blipFill>
        <p:spPr>
          <a:xfrm>
            <a:off x="3818351" y="3535694"/>
            <a:ext cx="7938187" cy="3090312"/>
          </a:xfrm>
          <a:prstGeom prst="rect">
            <a:avLst/>
          </a:prstGeom>
        </p:spPr>
      </p:pic>
    </p:spTree>
    <p:extLst>
      <p:ext uri="{BB962C8B-B14F-4D97-AF65-F5344CB8AC3E}">
        <p14:creationId xmlns:p14="http://schemas.microsoft.com/office/powerpoint/2010/main" val="25872896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A780AB-A35D-EA71-1C72-33206EC0BD01}"/>
              </a:ext>
            </a:extLst>
          </p:cNvPr>
          <p:cNvSpPr>
            <a:spLocks noGrp="1"/>
          </p:cNvSpPr>
          <p:nvPr>
            <p:ph idx="1"/>
          </p:nvPr>
        </p:nvSpPr>
        <p:spPr>
          <a:xfrm>
            <a:off x="2071745" y="1124505"/>
            <a:ext cx="7729728" cy="1188720"/>
          </a:xfrm>
        </p:spPr>
        <p:txBody>
          <a:bodyPr/>
          <a:lstStyle/>
          <a:p>
            <a:r>
              <a:rPr lang="en-US" dirty="0"/>
              <a:t>Go to Billing &gt; Unbilled WIP &gt; Move WIP Between Clients</a:t>
            </a:r>
          </a:p>
        </p:txBody>
      </p:sp>
      <p:sp>
        <p:nvSpPr>
          <p:cNvPr id="4" name="TextBox 3">
            <a:extLst>
              <a:ext uri="{FF2B5EF4-FFF2-40B4-BE49-F238E27FC236}">
                <a16:creationId xmlns:a16="http://schemas.microsoft.com/office/drawing/2014/main" id="{8CF9F721-61F4-58D9-0957-2718F6294F69}"/>
              </a:ext>
            </a:extLst>
          </p:cNvPr>
          <p:cNvSpPr txBox="1"/>
          <p:nvPr/>
        </p:nvSpPr>
        <p:spPr>
          <a:xfrm>
            <a:off x="1618569" y="423271"/>
            <a:ext cx="1778802" cy="369332"/>
          </a:xfrm>
          <a:prstGeom prst="rect">
            <a:avLst/>
          </a:prstGeom>
          <a:noFill/>
          <a:ln>
            <a:solidFill>
              <a:schemeClr val="tx1"/>
            </a:solidFill>
          </a:ln>
        </p:spPr>
        <p:txBody>
          <a:bodyPr wrap="square" rtlCol="0">
            <a:spAutoFit/>
          </a:bodyPr>
          <a:lstStyle/>
          <a:p>
            <a:r>
              <a:rPr lang="en-US" dirty="0"/>
              <a:t>Move Client WIP</a:t>
            </a:r>
          </a:p>
        </p:txBody>
      </p:sp>
      <p:pic>
        <p:nvPicPr>
          <p:cNvPr id="6" name="Picture 5">
            <a:extLst>
              <a:ext uri="{FF2B5EF4-FFF2-40B4-BE49-F238E27FC236}">
                <a16:creationId xmlns:a16="http://schemas.microsoft.com/office/drawing/2014/main" id="{6BAAC7A4-9ECA-E8DE-1507-92952650A56C}"/>
              </a:ext>
            </a:extLst>
          </p:cNvPr>
          <p:cNvPicPr>
            <a:picLocks noChangeAspect="1"/>
          </p:cNvPicPr>
          <p:nvPr/>
        </p:nvPicPr>
        <p:blipFill>
          <a:blip r:embed="rId2"/>
          <a:stretch>
            <a:fillRect/>
          </a:stretch>
        </p:blipFill>
        <p:spPr>
          <a:xfrm>
            <a:off x="969044" y="1497378"/>
            <a:ext cx="10253911" cy="1931425"/>
          </a:xfrm>
          <a:prstGeom prst="rect">
            <a:avLst/>
          </a:prstGeom>
        </p:spPr>
      </p:pic>
      <p:sp>
        <p:nvSpPr>
          <p:cNvPr id="7" name="Content Placeholder 2">
            <a:extLst>
              <a:ext uri="{FF2B5EF4-FFF2-40B4-BE49-F238E27FC236}">
                <a16:creationId xmlns:a16="http://schemas.microsoft.com/office/drawing/2014/main" id="{64BCB175-3E5E-B0CC-B726-F0B8B8CB0445}"/>
              </a:ext>
            </a:extLst>
          </p:cNvPr>
          <p:cNvSpPr txBox="1">
            <a:spLocks/>
          </p:cNvSpPr>
          <p:nvPr/>
        </p:nvSpPr>
        <p:spPr>
          <a:xfrm>
            <a:off x="2071745" y="4586947"/>
            <a:ext cx="7729728" cy="1188720"/>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endParaRPr lang="en-US" dirty="0"/>
          </a:p>
        </p:txBody>
      </p:sp>
      <p:sp>
        <p:nvSpPr>
          <p:cNvPr id="8" name="Content Placeholder 2">
            <a:extLst>
              <a:ext uri="{FF2B5EF4-FFF2-40B4-BE49-F238E27FC236}">
                <a16:creationId xmlns:a16="http://schemas.microsoft.com/office/drawing/2014/main" id="{CD2B607E-D412-C069-AF92-615DECE9DE58}"/>
              </a:ext>
            </a:extLst>
          </p:cNvPr>
          <p:cNvSpPr txBox="1">
            <a:spLocks/>
          </p:cNvSpPr>
          <p:nvPr/>
        </p:nvSpPr>
        <p:spPr>
          <a:xfrm>
            <a:off x="2231135" y="3594966"/>
            <a:ext cx="7729728" cy="479331"/>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r>
              <a:rPr lang="en-US" dirty="0"/>
              <a:t>On the next screen you will need to select how you would like to move the WIP</a:t>
            </a:r>
          </a:p>
        </p:txBody>
      </p:sp>
      <p:pic>
        <p:nvPicPr>
          <p:cNvPr id="10" name="Picture 9">
            <a:extLst>
              <a:ext uri="{FF2B5EF4-FFF2-40B4-BE49-F238E27FC236}">
                <a16:creationId xmlns:a16="http://schemas.microsoft.com/office/drawing/2014/main" id="{D89D048F-2230-C1F2-1507-6967456E222A}"/>
              </a:ext>
            </a:extLst>
          </p:cNvPr>
          <p:cNvPicPr>
            <a:picLocks noChangeAspect="1"/>
          </p:cNvPicPr>
          <p:nvPr/>
        </p:nvPicPr>
        <p:blipFill>
          <a:blip r:embed="rId3"/>
          <a:stretch>
            <a:fillRect/>
          </a:stretch>
        </p:blipFill>
        <p:spPr>
          <a:xfrm>
            <a:off x="2592199" y="4240460"/>
            <a:ext cx="6484690" cy="1898200"/>
          </a:xfrm>
          <a:prstGeom prst="rect">
            <a:avLst/>
          </a:prstGeom>
        </p:spPr>
      </p:pic>
      <p:sp>
        <p:nvSpPr>
          <p:cNvPr id="11" name="Rectangle 10">
            <a:extLst>
              <a:ext uri="{FF2B5EF4-FFF2-40B4-BE49-F238E27FC236}">
                <a16:creationId xmlns:a16="http://schemas.microsoft.com/office/drawing/2014/main" id="{1E510D06-6D69-0C42-2E32-F5F86CF3A8DD}"/>
              </a:ext>
            </a:extLst>
          </p:cNvPr>
          <p:cNvSpPr/>
          <p:nvPr/>
        </p:nvSpPr>
        <p:spPr>
          <a:xfrm>
            <a:off x="7122253" y="4586947"/>
            <a:ext cx="1753299" cy="1253049"/>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2F39FED-E941-C6D0-8248-C7FEDF163C02}"/>
              </a:ext>
            </a:extLst>
          </p:cNvPr>
          <p:cNvSpPr/>
          <p:nvPr/>
        </p:nvSpPr>
        <p:spPr>
          <a:xfrm>
            <a:off x="3582099" y="1497378"/>
            <a:ext cx="385894" cy="255921"/>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6F022F01-2CC3-7E28-A511-EE5194C9B5BF}"/>
              </a:ext>
            </a:extLst>
          </p:cNvPr>
          <p:cNvSpPr/>
          <p:nvPr/>
        </p:nvSpPr>
        <p:spPr>
          <a:xfrm>
            <a:off x="3582099" y="2099786"/>
            <a:ext cx="687897" cy="213439"/>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E4D39F1-139B-4643-3D94-BDDB723A76C8}"/>
              </a:ext>
            </a:extLst>
          </p:cNvPr>
          <p:cNvSpPr/>
          <p:nvPr/>
        </p:nvSpPr>
        <p:spPr>
          <a:xfrm>
            <a:off x="4513277" y="2479388"/>
            <a:ext cx="1107347" cy="280590"/>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19B159E2-0B55-A386-C2B1-22D9A680078A}"/>
              </a:ext>
            </a:extLst>
          </p:cNvPr>
          <p:cNvPicPr>
            <a:picLocks noChangeAspect="1"/>
          </p:cNvPicPr>
          <p:nvPr/>
        </p:nvPicPr>
        <p:blipFill>
          <a:blip r:embed="rId4"/>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6236898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124F3AD-7B1B-79AE-2B6C-E73601AC536E}"/>
              </a:ext>
            </a:extLst>
          </p:cNvPr>
          <p:cNvSpPr>
            <a:spLocks noGrp="1"/>
          </p:cNvSpPr>
          <p:nvPr>
            <p:ph idx="1"/>
          </p:nvPr>
        </p:nvSpPr>
        <p:spPr>
          <a:xfrm>
            <a:off x="1336818" y="738012"/>
            <a:ext cx="10421073" cy="4299651"/>
          </a:xfrm>
        </p:spPr>
        <p:txBody>
          <a:bodyPr>
            <a:normAutofit fontScale="92500" lnSpcReduction="20000"/>
          </a:bodyPr>
          <a:lstStyle/>
          <a:p>
            <a:r>
              <a:rPr lang="en-US" dirty="0"/>
              <a:t>Update Bill to Client – Move the WIP so it will be </a:t>
            </a:r>
            <a:r>
              <a:rPr lang="en-US" b="1" dirty="0"/>
              <a:t>billed to a different client</a:t>
            </a:r>
            <a:r>
              <a:rPr lang="en-US" dirty="0"/>
              <a:t>. The record will still show </a:t>
            </a:r>
            <a:r>
              <a:rPr lang="en-US" b="1" dirty="0"/>
              <a:t>who the work was originally done for</a:t>
            </a:r>
            <a:r>
              <a:rPr lang="en-US" dirty="0"/>
              <a:t>.</a:t>
            </a:r>
          </a:p>
          <a:p>
            <a:pPr lvl="1"/>
            <a:r>
              <a:rPr lang="en-US" dirty="0"/>
              <a:t>An example would be: having to move a personal return to a business. This would allow you to see how much WIP was from the personal and how much for the business.</a:t>
            </a:r>
          </a:p>
          <a:p>
            <a:r>
              <a:rPr lang="en-US" dirty="0"/>
              <a:t>Update Bill to Client and Work to Client – Move the WIP so it will be </a:t>
            </a:r>
            <a:r>
              <a:rPr lang="en-US" b="1" dirty="0"/>
              <a:t>billed to and associated with a different client</a:t>
            </a:r>
            <a:r>
              <a:rPr lang="en-US" dirty="0"/>
              <a:t>. After this change, it will look as though the work was </a:t>
            </a:r>
            <a:r>
              <a:rPr lang="en-US" b="1" dirty="0"/>
              <a:t>always for that new client</a:t>
            </a:r>
            <a:r>
              <a:rPr lang="en-US" dirty="0"/>
              <a:t>.</a:t>
            </a:r>
          </a:p>
          <a:p>
            <a:pPr lvl="1"/>
            <a:r>
              <a:rPr lang="en-US" dirty="0"/>
              <a:t>An example would be: if a staff member put time to a wrong client and it needs to be moved to the correct one, you would use this selection</a:t>
            </a:r>
          </a:p>
          <a:p>
            <a:r>
              <a:rPr lang="en-US" dirty="0"/>
              <a:t>Update Work Client – Change </a:t>
            </a:r>
            <a:r>
              <a:rPr lang="en-US" b="1" dirty="0"/>
              <a:t>who the work is shown as being done for</a:t>
            </a:r>
            <a:r>
              <a:rPr lang="en-US" dirty="0"/>
              <a:t> without affecting who will be billed. Use this mainly to </a:t>
            </a:r>
            <a:r>
              <a:rPr lang="en-US" b="1" dirty="0"/>
              <a:t>correct mistakes</a:t>
            </a:r>
            <a:r>
              <a:rPr lang="en-US" dirty="0"/>
              <a:t>.</a:t>
            </a:r>
          </a:p>
          <a:p>
            <a:pPr lvl="1"/>
            <a:r>
              <a:rPr lang="en-US" dirty="0"/>
              <a:t>An example would be: </a:t>
            </a:r>
            <a:r>
              <a:rPr lang="en-US" dirty="0">
                <a:solidFill>
                  <a:srgbClr val="242424"/>
                </a:solidFill>
              </a:rPr>
              <a:t>I</a:t>
            </a:r>
            <a:r>
              <a:rPr lang="en-US" b="0" i="0" dirty="0">
                <a:solidFill>
                  <a:srgbClr val="242424"/>
                </a:solidFill>
                <a:effectLst/>
              </a:rPr>
              <a:t>f you accidentally move the WIP using the “Update Bill to Client and Work Client” and meant to just move the Bill To Client.  Basically, it would be a corrective action to update the Work Client.</a:t>
            </a:r>
          </a:p>
          <a:p>
            <a:r>
              <a:rPr lang="en-US" dirty="0"/>
              <a:t>Update Progress Client – Move the</a:t>
            </a:r>
            <a:r>
              <a:rPr lang="en-US" b="1" dirty="0"/>
              <a:t> Progress WIP</a:t>
            </a:r>
            <a:r>
              <a:rPr lang="en-US" dirty="0"/>
              <a:t> so it will be </a:t>
            </a:r>
            <a:r>
              <a:rPr lang="en-US" b="1" dirty="0"/>
              <a:t>available to the new client</a:t>
            </a:r>
            <a:r>
              <a:rPr lang="en-US" dirty="0"/>
              <a:t>. Note: This can only be used on Progress that has not yet been applied.</a:t>
            </a:r>
          </a:p>
          <a:p>
            <a:pPr lvl="1"/>
            <a:r>
              <a:rPr lang="en-US" dirty="0"/>
              <a:t>An example would be: if progress was billed under a personal account and the personal was going to be billed out of the business. (WIP would be moved) The progress would then need to be moved to the business to apply it when the invoice is created.</a:t>
            </a:r>
          </a:p>
          <a:p>
            <a:pPr lvl="1"/>
            <a:endParaRPr lang="en-US" dirty="0"/>
          </a:p>
          <a:p>
            <a:pPr lvl="1"/>
            <a:endParaRPr lang="en-US" dirty="0"/>
          </a:p>
          <a:p>
            <a:endParaRPr lang="en-US" dirty="0"/>
          </a:p>
        </p:txBody>
      </p:sp>
      <p:sp>
        <p:nvSpPr>
          <p:cNvPr id="4" name="TextBox 3">
            <a:extLst>
              <a:ext uri="{FF2B5EF4-FFF2-40B4-BE49-F238E27FC236}">
                <a16:creationId xmlns:a16="http://schemas.microsoft.com/office/drawing/2014/main" id="{5AE06593-487F-A084-925A-8DDCF50A140C}"/>
              </a:ext>
            </a:extLst>
          </p:cNvPr>
          <p:cNvSpPr txBox="1"/>
          <p:nvPr/>
        </p:nvSpPr>
        <p:spPr>
          <a:xfrm>
            <a:off x="1559339" y="202426"/>
            <a:ext cx="2894538" cy="369332"/>
          </a:xfrm>
          <a:prstGeom prst="rect">
            <a:avLst/>
          </a:prstGeom>
          <a:noFill/>
          <a:ln>
            <a:solidFill>
              <a:schemeClr val="tx1"/>
            </a:solidFill>
          </a:ln>
        </p:spPr>
        <p:txBody>
          <a:bodyPr wrap="square" rtlCol="0">
            <a:spAutoFit/>
          </a:bodyPr>
          <a:lstStyle/>
          <a:p>
            <a:r>
              <a:rPr lang="en-US" dirty="0"/>
              <a:t>Move Client WIP continued</a:t>
            </a:r>
          </a:p>
        </p:txBody>
      </p:sp>
      <p:pic>
        <p:nvPicPr>
          <p:cNvPr id="6" name="Picture 5">
            <a:extLst>
              <a:ext uri="{FF2B5EF4-FFF2-40B4-BE49-F238E27FC236}">
                <a16:creationId xmlns:a16="http://schemas.microsoft.com/office/drawing/2014/main" id="{836EDD3D-CB4A-3902-F7FE-1AFD5E7CB5E1}"/>
              </a:ext>
            </a:extLst>
          </p:cNvPr>
          <p:cNvPicPr>
            <a:picLocks noChangeAspect="1"/>
          </p:cNvPicPr>
          <p:nvPr/>
        </p:nvPicPr>
        <p:blipFill>
          <a:blip r:embed="rId2"/>
          <a:stretch>
            <a:fillRect/>
          </a:stretch>
        </p:blipFill>
        <p:spPr>
          <a:xfrm>
            <a:off x="2625883" y="4970801"/>
            <a:ext cx="6447106" cy="1887199"/>
          </a:xfrm>
          <a:prstGeom prst="rect">
            <a:avLst/>
          </a:prstGeom>
        </p:spPr>
      </p:pic>
      <p:sp>
        <p:nvSpPr>
          <p:cNvPr id="7" name="Rectangle 6">
            <a:extLst>
              <a:ext uri="{FF2B5EF4-FFF2-40B4-BE49-F238E27FC236}">
                <a16:creationId xmlns:a16="http://schemas.microsoft.com/office/drawing/2014/main" id="{68791DEA-AE5D-ED39-2C39-0C352C70F106}"/>
              </a:ext>
            </a:extLst>
          </p:cNvPr>
          <p:cNvSpPr/>
          <p:nvPr/>
        </p:nvSpPr>
        <p:spPr>
          <a:xfrm>
            <a:off x="7062937" y="5310392"/>
            <a:ext cx="1828800" cy="1208015"/>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29D084F8-0FAF-63C6-7F73-ACD970EDEC1F}"/>
              </a:ext>
            </a:extLst>
          </p:cNvPr>
          <p:cNvPicPr>
            <a:picLocks noChangeAspect="1"/>
          </p:cNvPicPr>
          <p:nvPr/>
        </p:nvPicPr>
        <p:blipFill>
          <a:blip r:embed="rId3"/>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1039585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E72538-5435-45F7-409B-DA82DC0A1ECE}"/>
              </a:ext>
            </a:extLst>
          </p:cNvPr>
          <p:cNvSpPr>
            <a:spLocks noGrp="1"/>
          </p:cNvSpPr>
          <p:nvPr>
            <p:ph idx="1"/>
          </p:nvPr>
        </p:nvSpPr>
        <p:spPr>
          <a:xfrm>
            <a:off x="1694576" y="1167042"/>
            <a:ext cx="8031397" cy="1995608"/>
          </a:xfrm>
        </p:spPr>
        <p:txBody>
          <a:bodyPr>
            <a:normAutofit fontScale="85000" lnSpcReduction="20000"/>
          </a:bodyPr>
          <a:lstStyle/>
          <a:p>
            <a:r>
              <a:rPr lang="en-US" dirty="0"/>
              <a:t>Most commonly used update types will be: Update Bill to Client (for billing elsewhere) and if their time was entered to the wrong client then Update Bill to Client and Work Client</a:t>
            </a:r>
          </a:p>
          <a:p>
            <a:r>
              <a:rPr lang="en-US" dirty="0"/>
              <a:t>Once you have selected your update type you will need to enter in the client the WIP is coming from, wait for the WIP to populate.</a:t>
            </a:r>
          </a:p>
          <a:p>
            <a:r>
              <a:rPr lang="en-US" dirty="0"/>
              <a:t>Then enter the client it will be moving to.</a:t>
            </a:r>
          </a:p>
          <a:p>
            <a:r>
              <a:rPr lang="en-US" dirty="0"/>
              <a:t>You can then select the WIP you wish to move. This will total in the WIP summary to the right.</a:t>
            </a:r>
          </a:p>
          <a:p>
            <a:r>
              <a:rPr lang="en-US" dirty="0"/>
              <a:t>Select Save</a:t>
            </a:r>
          </a:p>
        </p:txBody>
      </p:sp>
      <p:sp>
        <p:nvSpPr>
          <p:cNvPr id="4" name="TextBox 3">
            <a:extLst>
              <a:ext uri="{FF2B5EF4-FFF2-40B4-BE49-F238E27FC236}">
                <a16:creationId xmlns:a16="http://schemas.microsoft.com/office/drawing/2014/main" id="{06DC4ADF-19CA-BEAC-83A8-C3159E7A7195}"/>
              </a:ext>
            </a:extLst>
          </p:cNvPr>
          <p:cNvSpPr txBox="1"/>
          <p:nvPr/>
        </p:nvSpPr>
        <p:spPr>
          <a:xfrm>
            <a:off x="1694576" y="403405"/>
            <a:ext cx="2894538" cy="369332"/>
          </a:xfrm>
          <a:prstGeom prst="rect">
            <a:avLst/>
          </a:prstGeom>
          <a:noFill/>
          <a:ln>
            <a:solidFill>
              <a:schemeClr val="tx1"/>
            </a:solidFill>
          </a:ln>
        </p:spPr>
        <p:txBody>
          <a:bodyPr wrap="square" rtlCol="0">
            <a:spAutoFit/>
          </a:bodyPr>
          <a:lstStyle/>
          <a:p>
            <a:r>
              <a:rPr lang="en-US" dirty="0"/>
              <a:t>Move Client WIP continued</a:t>
            </a:r>
          </a:p>
        </p:txBody>
      </p:sp>
      <p:pic>
        <p:nvPicPr>
          <p:cNvPr id="6" name="Picture 5">
            <a:extLst>
              <a:ext uri="{FF2B5EF4-FFF2-40B4-BE49-F238E27FC236}">
                <a16:creationId xmlns:a16="http://schemas.microsoft.com/office/drawing/2014/main" id="{2A4C198A-9F8E-79EE-F950-B27610033FF9}"/>
              </a:ext>
            </a:extLst>
          </p:cNvPr>
          <p:cNvPicPr>
            <a:picLocks noChangeAspect="1"/>
          </p:cNvPicPr>
          <p:nvPr/>
        </p:nvPicPr>
        <p:blipFill>
          <a:blip r:embed="rId2"/>
          <a:stretch>
            <a:fillRect/>
          </a:stretch>
        </p:blipFill>
        <p:spPr>
          <a:xfrm>
            <a:off x="1467458" y="3162650"/>
            <a:ext cx="9257084" cy="3291945"/>
          </a:xfrm>
          <a:prstGeom prst="rect">
            <a:avLst/>
          </a:prstGeom>
        </p:spPr>
      </p:pic>
      <p:sp>
        <p:nvSpPr>
          <p:cNvPr id="7" name="Rectangle 6">
            <a:extLst>
              <a:ext uri="{FF2B5EF4-FFF2-40B4-BE49-F238E27FC236}">
                <a16:creationId xmlns:a16="http://schemas.microsoft.com/office/drawing/2014/main" id="{5677C100-855A-BCE3-A7DF-797BEC91B707}"/>
              </a:ext>
            </a:extLst>
          </p:cNvPr>
          <p:cNvSpPr/>
          <p:nvPr/>
        </p:nvSpPr>
        <p:spPr>
          <a:xfrm>
            <a:off x="1551963" y="4714613"/>
            <a:ext cx="402672" cy="1400961"/>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D1806A20-289D-541A-8DB2-8477B812A6CF}"/>
              </a:ext>
            </a:extLst>
          </p:cNvPr>
          <p:cNvSpPr/>
          <p:nvPr/>
        </p:nvSpPr>
        <p:spPr>
          <a:xfrm>
            <a:off x="3934437" y="3536262"/>
            <a:ext cx="1686187" cy="758901"/>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9AB6C188-5EA9-4396-D404-9737D5D8BC9E}"/>
              </a:ext>
            </a:extLst>
          </p:cNvPr>
          <p:cNvSpPr/>
          <p:nvPr/>
        </p:nvSpPr>
        <p:spPr>
          <a:xfrm>
            <a:off x="8204433" y="3536262"/>
            <a:ext cx="1686187" cy="666622"/>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Arrow Connector 10">
            <a:extLst>
              <a:ext uri="{FF2B5EF4-FFF2-40B4-BE49-F238E27FC236}">
                <a16:creationId xmlns:a16="http://schemas.microsoft.com/office/drawing/2014/main" id="{BE1C947B-2F60-8220-ACC3-3A352852A0AF}"/>
              </a:ext>
            </a:extLst>
          </p:cNvPr>
          <p:cNvCxnSpPr/>
          <p:nvPr/>
        </p:nvCxnSpPr>
        <p:spPr>
          <a:xfrm>
            <a:off x="939567" y="3429000"/>
            <a:ext cx="527891"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2" name="Picture 1">
            <a:extLst>
              <a:ext uri="{FF2B5EF4-FFF2-40B4-BE49-F238E27FC236}">
                <a16:creationId xmlns:a16="http://schemas.microsoft.com/office/drawing/2014/main" id="{EC75CE64-09B0-38B1-CC75-4EDF090394AD}"/>
              </a:ext>
            </a:extLst>
          </p:cNvPr>
          <p:cNvPicPr>
            <a:picLocks noChangeAspect="1"/>
          </p:cNvPicPr>
          <p:nvPr/>
        </p:nvPicPr>
        <p:blipFill>
          <a:blip r:embed="rId3"/>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1218544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6C42D87-9AEA-59DA-534D-2D8825D40F9F}"/>
              </a:ext>
            </a:extLst>
          </p:cNvPr>
          <p:cNvSpPr>
            <a:spLocks noGrp="1"/>
          </p:cNvSpPr>
          <p:nvPr>
            <p:ph idx="1"/>
          </p:nvPr>
        </p:nvSpPr>
        <p:spPr>
          <a:xfrm>
            <a:off x="1853631" y="1094470"/>
            <a:ext cx="8078933" cy="3101983"/>
          </a:xfrm>
        </p:spPr>
        <p:txBody>
          <a:bodyPr/>
          <a:lstStyle/>
          <a:p>
            <a:r>
              <a:rPr lang="en-US" dirty="0"/>
              <a:t>A credit memo is to be used when an invoice amount needs to be changed and a period is closed.</a:t>
            </a:r>
          </a:p>
          <a:p>
            <a:pPr lvl="2"/>
            <a:r>
              <a:rPr lang="en-US" dirty="0"/>
              <a:t>Only firm authorized personnel should create credit memos.</a:t>
            </a:r>
          </a:p>
          <a:p>
            <a:r>
              <a:rPr lang="en-US" dirty="0"/>
              <a:t>If a credit memo is created to adjust an invoice amount, it should be applied to the correct invoice at the time of creation.</a:t>
            </a:r>
          </a:p>
          <a:p>
            <a:r>
              <a:rPr lang="en-US" dirty="0"/>
              <a:t>Credit memos can also be used as a way to place a credit on a clients account. This is done by creating the memo and not applying to an invoice.</a:t>
            </a:r>
          </a:p>
          <a:p>
            <a:r>
              <a:rPr lang="en-US" dirty="0"/>
              <a:t>To create a credit memo go to Billing &gt; Credit Memos &gt; Credit Memos &gt; New</a:t>
            </a:r>
          </a:p>
        </p:txBody>
      </p:sp>
      <p:sp>
        <p:nvSpPr>
          <p:cNvPr id="4" name="TextBox 3">
            <a:extLst>
              <a:ext uri="{FF2B5EF4-FFF2-40B4-BE49-F238E27FC236}">
                <a16:creationId xmlns:a16="http://schemas.microsoft.com/office/drawing/2014/main" id="{0E642BBC-CC85-2C44-107A-930276E2FD0B}"/>
              </a:ext>
            </a:extLst>
          </p:cNvPr>
          <p:cNvSpPr txBox="1"/>
          <p:nvPr/>
        </p:nvSpPr>
        <p:spPr>
          <a:xfrm>
            <a:off x="2048866" y="396389"/>
            <a:ext cx="1501965" cy="369332"/>
          </a:xfrm>
          <a:prstGeom prst="rect">
            <a:avLst/>
          </a:prstGeom>
          <a:noFill/>
          <a:ln>
            <a:solidFill>
              <a:schemeClr val="tx1"/>
            </a:solidFill>
          </a:ln>
        </p:spPr>
        <p:txBody>
          <a:bodyPr wrap="square" rtlCol="0">
            <a:spAutoFit/>
          </a:bodyPr>
          <a:lstStyle/>
          <a:p>
            <a:r>
              <a:rPr lang="en-US" dirty="0"/>
              <a:t>Credit Memo</a:t>
            </a:r>
          </a:p>
        </p:txBody>
      </p:sp>
      <p:pic>
        <p:nvPicPr>
          <p:cNvPr id="6" name="Picture 5">
            <a:extLst>
              <a:ext uri="{FF2B5EF4-FFF2-40B4-BE49-F238E27FC236}">
                <a16:creationId xmlns:a16="http://schemas.microsoft.com/office/drawing/2014/main" id="{E5AB4B31-6109-8CF0-F092-236C551F1ABB}"/>
              </a:ext>
            </a:extLst>
          </p:cNvPr>
          <p:cNvPicPr>
            <a:picLocks noChangeAspect="1"/>
          </p:cNvPicPr>
          <p:nvPr/>
        </p:nvPicPr>
        <p:blipFill>
          <a:blip r:embed="rId2"/>
          <a:stretch>
            <a:fillRect/>
          </a:stretch>
        </p:blipFill>
        <p:spPr>
          <a:xfrm>
            <a:off x="3730304" y="3934484"/>
            <a:ext cx="4004345" cy="2683467"/>
          </a:xfrm>
          <a:prstGeom prst="rect">
            <a:avLst/>
          </a:prstGeom>
        </p:spPr>
      </p:pic>
      <p:sp>
        <p:nvSpPr>
          <p:cNvPr id="7" name="Rectangle 6">
            <a:extLst>
              <a:ext uri="{FF2B5EF4-FFF2-40B4-BE49-F238E27FC236}">
                <a16:creationId xmlns:a16="http://schemas.microsoft.com/office/drawing/2014/main" id="{66140270-5840-6728-4369-959DFFA5F7A2}"/>
              </a:ext>
            </a:extLst>
          </p:cNvPr>
          <p:cNvSpPr/>
          <p:nvPr/>
        </p:nvSpPr>
        <p:spPr>
          <a:xfrm>
            <a:off x="3900881" y="3993160"/>
            <a:ext cx="545284" cy="335559"/>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885A7945-95C8-4D93-9C72-B4438404663A}"/>
              </a:ext>
            </a:extLst>
          </p:cNvPr>
          <p:cNvSpPr/>
          <p:nvPr/>
        </p:nvSpPr>
        <p:spPr>
          <a:xfrm>
            <a:off x="3900881" y="5503178"/>
            <a:ext cx="922789" cy="335559"/>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858E38BB-D3C4-C082-DDA7-9DB5077A6B1F}"/>
              </a:ext>
            </a:extLst>
          </p:cNvPr>
          <p:cNvSpPr/>
          <p:nvPr/>
        </p:nvSpPr>
        <p:spPr>
          <a:xfrm>
            <a:off x="5117284" y="5503178"/>
            <a:ext cx="922789" cy="335559"/>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FFBF8AD-9085-76D6-448F-B63E81DA0219}"/>
              </a:ext>
            </a:extLst>
          </p:cNvPr>
          <p:cNvSpPr/>
          <p:nvPr/>
        </p:nvSpPr>
        <p:spPr>
          <a:xfrm>
            <a:off x="6333687" y="5503178"/>
            <a:ext cx="562063" cy="335559"/>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A7431D3B-3ACE-2341-4CF5-10B235419C97}"/>
              </a:ext>
            </a:extLst>
          </p:cNvPr>
          <p:cNvPicPr>
            <a:picLocks noChangeAspect="1"/>
          </p:cNvPicPr>
          <p:nvPr/>
        </p:nvPicPr>
        <p:blipFill>
          <a:blip r:embed="rId3"/>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1067908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F2103D3-8057-9F3F-A82F-EA7F7364A3F1}"/>
              </a:ext>
            </a:extLst>
          </p:cNvPr>
          <p:cNvSpPr>
            <a:spLocks noGrp="1"/>
          </p:cNvSpPr>
          <p:nvPr>
            <p:ph idx="1"/>
          </p:nvPr>
        </p:nvSpPr>
        <p:spPr>
          <a:xfrm>
            <a:off x="1878799" y="1018969"/>
            <a:ext cx="7729728" cy="1061501"/>
          </a:xfrm>
        </p:spPr>
        <p:txBody>
          <a:bodyPr>
            <a:normAutofit fontScale="85000" lnSpcReduction="20000"/>
          </a:bodyPr>
          <a:lstStyle/>
          <a:p>
            <a:r>
              <a:rPr lang="en-US" dirty="0"/>
              <a:t>Once you are in the credit memo screen you will need to select/enter:</a:t>
            </a:r>
          </a:p>
          <a:p>
            <a:pPr lvl="1"/>
            <a:r>
              <a:rPr lang="en-US" dirty="0"/>
              <a:t>Client, memo (why are you doing a credit), adjustment reason, and client office</a:t>
            </a:r>
          </a:p>
          <a:p>
            <a:pPr lvl="1"/>
            <a:r>
              <a:rPr lang="en-US" dirty="0"/>
              <a:t>Then in the bottom portion you will need to select an item, enter a description, and the amount. (This is continued on the next slide)</a:t>
            </a:r>
          </a:p>
        </p:txBody>
      </p:sp>
      <p:sp>
        <p:nvSpPr>
          <p:cNvPr id="4" name="TextBox 3">
            <a:extLst>
              <a:ext uri="{FF2B5EF4-FFF2-40B4-BE49-F238E27FC236}">
                <a16:creationId xmlns:a16="http://schemas.microsoft.com/office/drawing/2014/main" id="{92D2CD3A-4A55-5EAF-AB1C-E57C92529A63}"/>
              </a:ext>
            </a:extLst>
          </p:cNvPr>
          <p:cNvSpPr txBox="1"/>
          <p:nvPr/>
        </p:nvSpPr>
        <p:spPr>
          <a:xfrm>
            <a:off x="1734829" y="322575"/>
            <a:ext cx="2508644" cy="369332"/>
          </a:xfrm>
          <a:prstGeom prst="rect">
            <a:avLst/>
          </a:prstGeom>
          <a:noFill/>
          <a:ln>
            <a:solidFill>
              <a:schemeClr val="tx1"/>
            </a:solidFill>
          </a:ln>
        </p:spPr>
        <p:txBody>
          <a:bodyPr wrap="square" rtlCol="0">
            <a:spAutoFit/>
          </a:bodyPr>
          <a:lstStyle/>
          <a:p>
            <a:r>
              <a:rPr lang="en-US" dirty="0"/>
              <a:t>Credit Memo Continued</a:t>
            </a:r>
          </a:p>
        </p:txBody>
      </p:sp>
      <p:pic>
        <p:nvPicPr>
          <p:cNvPr id="6" name="Picture 5">
            <a:extLst>
              <a:ext uri="{FF2B5EF4-FFF2-40B4-BE49-F238E27FC236}">
                <a16:creationId xmlns:a16="http://schemas.microsoft.com/office/drawing/2014/main" id="{0731555F-7EEA-5379-2EF9-25FDBA4439B2}"/>
              </a:ext>
            </a:extLst>
          </p:cNvPr>
          <p:cNvPicPr>
            <a:picLocks noChangeAspect="1"/>
          </p:cNvPicPr>
          <p:nvPr/>
        </p:nvPicPr>
        <p:blipFill>
          <a:blip r:embed="rId2"/>
          <a:stretch>
            <a:fillRect/>
          </a:stretch>
        </p:blipFill>
        <p:spPr>
          <a:xfrm>
            <a:off x="772147" y="2592198"/>
            <a:ext cx="10102782" cy="3715354"/>
          </a:xfrm>
          <a:prstGeom prst="rect">
            <a:avLst/>
          </a:prstGeom>
        </p:spPr>
      </p:pic>
      <p:sp>
        <p:nvSpPr>
          <p:cNvPr id="7" name="Rectangle 6">
            <a:extLst>
              <a:ext uri="{FF2B5EF4-FFF2-40B4-BE49-F238E27FC236}">
                <a16:creationId xmlns:a16="http://schemas.microsoft.com/office/drawing/2014/main" id="{8EB1E29C-A2ED-5721-07D8-A7AB8B28EF16}"/>
              </a:ext>
            </a:extLst>
          </p:cNvPr>
          <p:cNvSpPr/>
          <p:nvPr/>
        </p:nvSpPr>
        <p:spPr>
          <a:xfrm>
            <a:off x="717258" y="3429000"/>
            <a:ext cx="1593909" cy="302003"/>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DBA8385-8A2A-AF80-86E8-708252F727B5}"/>
              </a:ext>
            </a:extLst>
          </p:cNvPr>
          <p:cNvSpPr/>
          <p:nvPr/>
        </p:nvSpPr>
        <p:spPr>
          <a:xfrm>
            <a:off x="5743663" y="3212982"/>
            <a:ext cx="1593909" cy="562062"/>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82E8A0E2-5AA3-7E2C-C946-518497A1D763}"/>
              </a:ext>
            </a:extLst>
          </p:cNvPr>
          <p:cNvSpPr/>
          <p:nvPr/>
        </p:nvSpPr>
        <p:spPr>
          <a:xfrm>
            <a:off x="687897" y="4147872"/>
            <a:ext cx="1652632" cy="302003"/>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276C3A9A-6198-9C5A-FFCE-6E282C515704}"/>
              </a:ext>
            </a:extLst>
          </p:cNvPr>
          <p:cNvPicPr>
            <a:picLocks noChangeAspect="1"/>
          </p:cNvPicPr>
          <p:nvPr/>
        </p:nvPicPr>
        <p:blipFill>
          <a:blip r:embed="rId3"/>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7901398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484BC9-7BBD-F7BF-5F57-2187EF84BAFC}"/>
              </a:ext>
            </a:extLst>
          </p:cNvPr>
          <p:cNvSpPr>
            <a:spLocks noGrp="1"/>
          </p:cNvSpPr>
          <p:nvPr>
            <p:ph idx="1"/>
          </p:nvPr>
        </p:nvSpPr>
        <p:spPr>
          <a:xfrm>
            <a:off x="1458285" y="609402"/>
            <a:ext cx="9836094" cy="1405449"/>
          </a:xfrm>
        </p:spPr>
        <p:txBody>
          <a:bodyPr/>
          <a:lstStyle/>
          <a:p>
            <a:r>
              <a:rPr lang="en-US" dirty="0"/>
              <a:t>You should have 2 accounts to pick from in the item column if your firm processes late fees. One will be for adjustments against invoices or to credit an account. The other will be to credit back late fees that you have entered to a client account. (If you only have the adjustment item then you will need to create the late fee item number and have it route to the proper income account for your late fees)</a:t>
            </a:r>
          </a:p>
        </p:txBody>
      </p:sp>
      <p:sp>
        <p:nvSpPr>
          <p:cNvPr id="4" name="TextBox 3">
            <a:extLst>
              <a:ext uri="{FF2B5EF4-FFF2-40B4-BE49-F238E27FC236}">
                <a16:creationId xmlns:a16="http://schemas.microsoft.com/office/drawing/2014/main" id="{DCDF8FCB-0932-70CE-2BC7-98D73311C1D7}"/>
              </a:ext>
            </a:extLst>
          </p:cNvPr>
          <p:cNvSpPr txBox="1"/>
          <p:nvPr/>
        </p:nvSpPr>
        <p:spPr>
          <a:xfrm>
            <a:off x="1530823" y="209188"/>
            <a:ext cx="2508644" cy="369332"/>
          </a:xfrm>
          <a:prstGeom prst="rect">
            <a:avLst/>
          </a:prstGeom>
          <a:noFill/>
          <a:ln>
            <a:solidFill>
              <a:schemeClr val="tx1"/>
            </a:solidFill>
          </a:ln>
        </p:spPr>
        <p:txBody>
          <a:bodyPr wrap="square" rtlCol="0">
            <a:spAutoFit/>
          </a:bodyPr>
          <a:lstStyle/>
          <a:p>
            <a:r>
              <a:rPr lang="en-US" dirty="0"/>
              <a:t>Credit Memo Continued</a:t>
            </a:r>
          </a:p>
        </p:txBody>
      </p:sp>
      <p:pic>
        <p:nvPicPr>
          <p:cNvPr id="8" name="Picture 7">
            <a:extLst>
              <a:ext uri="{FF2B5EF4-FFF2-40B4-BE49-F238E27FC236}">
                <a16:creationId xmlns:a16="http://schemas.microsoft.com/office/drawing/2014/main" id="{ADD649C4-D7F4-7788-FD42-37B8112EA4C5}"/>
              </a:ext>
            </a:extLst>
          </p:cNvPr>
          <p:cNvPicPr>
            <a:picLocks noChangeAspect="1"/>
          </p:cNvPicPr>
          <p:nvPr/>
        </p:nvPicPr>
        <p:blipFill>
          <a:blip r:embed="rId2"/>
          <a:stretch>
            <a:fillRect/>
          </a:stretch>
        </p:blipFill>
        <p:spPr>
          <a:xfrm>
            <a:off x="897621" y="1733633"/>
            <a:ext cx="9907399" cy="1770108"/>
          </a:xfrm>
          <a:prstGeom prst="rect">
            <a:avLst/>
          </a:prstGeom>
        </p:spPr>
      </p:pic>
      <p:cxnSp>
        <p:nvCxnSpPr>
          <p:cNvPr id="10" name="Straight Arrow Connector 9">
            <a:extLst>
              <a:ext uri="{FF2B5EF4-FFF2-40B4-BE49-F238E27FC236}">
                <a16:creationId xmlns:a16="http://schemas.microsoft.com/office/drawing/2014/main" id="{5321C6CA-84F6-E077-63F7-114AC1E407B6}"/>
              </a:ext>
            </a:extLst>
          </p:cNvPr>
          <p:cNvCxnSpPr>
            <a:cxnSpLocks/>
          </p:cNvCxnSpPr>
          <p:nvPr/>
        </p:nvCxnSpPr>
        <p:spPr>
          <a:xfrm>
            <a:off x="544948" y="3026329"/>
            <a:ext cx="503675"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1" name="Content Placeholder 2">
            <a:extLst>
              <a:ext uri="{FF2B5EF4-FFF2-40B4-BE49-F238E27FC236}">
                <a16:creationId xmlns:a16="http://schemas.microsoft.com/office/drawing/2014/main" id="{82039AD2-4D01-F13B-A928-198B183BB7A4}"/>
              </a:ext>
            </a:extLst>
          </p:cNvPr>
          <p:cNvSpPr txBox="1">
            <a:spLocks/>
          </p:cNvSpPr>
          <p:nvPr/>
        </p:nvSpPr>
        <p:spPr>
          <a:xfrm>
            <a:off x="2072080" y="3503741"/>
            <a:ext cx="7695837" cy="1405449"/>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r>
              <a:rPr lang="en-US" dirty="0"/>
              <a:t>Once you have the information as shown in the boxes below select add.</a:t>
            </a:r>
          </a:p>
          <a:p>
            <a:r>
              <a:rPr lang="en-US" dirty="0"/>
              <a:t>This will give the credit memo an amount in the item tab. </a:t>
            </a:r>
          </a:p>
          <a:p>
            <a:pPr lvl="1"/>
            <a:r>
              <a:rPr lang="en-US" dirty="0"/>
              <a:t>If you want to put this to the client record as a credit, select Save.</a:t>
            </a:r>
          </a:p>
          <a:p>
            <a:pPr lvl="1"/>
            <a:r>
              <a:rPr lang="en-US" dirty="0"/>
              <a:t>If this needs to be applied to an invoice select the apply tab.</a:t>
            </a:r>
          </a:p>
        </p:txBody>
      </p:sp>
      <p:pic>
        <p:nvPicPr>
          <p:cNvPr id="14" name="Picture 13">
            <a:extLst>
              <a:ext uri="{FF2B5EF4-FFF2-40B4-BE49-F238E27FC236}">
                <a16:creationId xmlns:a16="http://schemas.microsoft.com/office/drawing/2014/main" id="{8A070411-42ED-25B7-328B-460B11AB6E4D}"/>
              </a:ext>
            </a:extLst>
          </p:cNvPr>
          <p:cNvPicPr>
            <a:picLocks noChangeAspect="1"/>
          </p:cNvPicPr>
          <p:nvPr/>
        </p:nvPicPr>
        <p:blipFill>
          <a:blip r:embed="rId3"/>
          <a:stretch>
            <a:fillRect/>
          </a:stretch>
        </p:blipFill>
        <p:spPr>
          <a:xfrm>
            <a:off x="1048623" y="4970954"/>
            <a:ext cx="9985695" cy="1732534"/>
          </a:xfrm>
          <a:prstGeom prst="rect">
            <a:avLst/>
          </a:prstGeom>
        </p:spPr>
      </p:pic>
      <p:sp>
        <p:nvSpPr>
          <p:cNvPr id="15" name="Rectangle 14">
            <a:extLst>
              <a:ext uri="{FF2B5EF4-FFF2-40B4-BE49-F238E27FC236}">
                <a16:creationId xmlns:a16="http://schemas.microsoft.com/office/drawing/2014/main" id="{7E6AB659-1FB4-6A6F-276F-29A0447CB3E2}"/>
              </a:ext>
            </a:extLst>
          </p:cNvPr>
          <p:cNvSpPr/>
          <p:nvPr/>
        </p:nvSpPr>
        <p:spPr>
          <a:xfrm>
            <a:off x="964734" y="5552750"/>
            <a:ext cx="1946246" cy="436228"/>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8F52ED9-0522-E40A-44F1-639E7C557C2E}"/>
              </a:ext>
            </a:extLst>
          </p:cNvPr>
          <p:cNvSpPr/>
          <p:nvPr/>
        </p:nvSpPr>
        <p:spPr>
          <a:xfrm>
            <a:off x="3674378" y="5552750"/>
            <a:ext cx="1568741" cy="436228"/>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044A2427-DC97-4AAE-C0F3-063AC0EE2582}"/>
              </a:ext>
            </a:extLst>
          </p:cNvPr>
          <p:cNvSpPr/>
          <p:nvPr/>
        </p:nvSpPr>
        <p:spPr>
          <a:xfrm>
            <a:off x="9915787" y="5560377"/>
            <a:ext cx="595619" cy="436228"/>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Straight Arrow Connector 18">
            <a:extLst>
              <a:ext uri="{FF2B5EF4-FFF2-40B4-BE49-F238E27FC236}">
                <a16:creationId xmlns:a16="http://schemas.microsoft.com/office/drawing/2014/main" id="{75C66487-270E-454B-7AB0-BF0CE3AAD03A}"/>
              </a:ext>
            </a:extLst>
          </p:cNvPr>
          <p:cNvCxnSpPr>
            <a:cxnSpLocks/>
          </p:cNvCxnSpPr>
          <p:nvPr/>
        </p:nvCxnSpPr>
        <p:spPr>
          <a:xfrm>
            <a:off x="738231" y="6190406"/>
            <a:ext cx="419451"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1" name="Straight Arrow Connector 20">
            <a:extLst>
              <a:ext uri="{FF2B5EF4-FFF2-40B4-BE49-F238E27FC236}">
                <a16:creationId xmlns:a16="http://schemas.microsoft.com/office/drawing/2014/main" id="{FE81A4CF-527A-D226-5729-B31522FFC701}"/>
              </a:ext>
            </a:extLst>
          </p:cNvPr>
          <p:cNvCxnSpPr>
            <a:cxnSpLocks/>
          </p:cNvCxnSpPr>
          <p:nvPr/>
        </p:nvCxnSpPr>
        <p:spPr>
          <a:xfrm>
            <a:off x="679508" y="5293453"/>
            <a:ext cx="478174"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 name="Straight Arrow Connector 1">
            <a:extLst>
              <a:ext uri="{FF2B5EF4-FFF2-40B4-BE49-F238E27FC236}">
                <a16:creationId xmlns:a16="http://schemas.microsoft.com/office/drawing/2014/main" id="{C2CDDB94-330A-5882-9352-847CF947F77F}"/>
              </a:ext>
            </a:extLst>
          </p:cNvPr>
          <p:cNvCxnSpPr>
            <a:cxnSpLocks/>
          </p:cNvCxnSpPr>
          <p:nvPr/>
        </p:nvCxnSpPr>
        <p:spPr>
          <a:xfrm flipH="1">
            <a:off x="2284900" y="5293453"/>
            <a:ext cx="500245"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7" name="Picture 6">
            <a:extLst>
              <a:ext uri="{FF2B5EF4-FFF2-40B4-BE49-F238E27FC236}">
                <a16:creationId xmlns:a16="http://schemas.microsoft.com/office/drawing/2014/main" id="{D187CE9C-8AC8-F9E9-3836-85B5F04712D3}"/>
              </a:ext>
            </a:extLst>
          </p:cNvPr>
          <p:cNvPicPr>
            <a:picLocks noChangeAspect="1"/>
          </p:cNvPicPr>
          <p:nvPr/>
        </p:nvPicPr>
        <p:blipFill>
          <a:blip r:embed="rId4"/>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081375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BD5D11-D333-4F20-D7F8-2F8F02EC93BF}"/>
              </a:ext>
            </a:extLst>
          </p:cNvPr>
          <p:cNvSpPr>
            <a:spLocks noGrp="1"/>
          </p:cNvSpPr>
          <p:nvPr>
            <p:ph idx="1"/>
          </p:nvPr>
        </p:nvSpPr>
        <p:spPr>
          <a:xfrm>
            <a:off x="1954299" y="1044137"/>
            <a:ext cx="7729728" cy="1749398"/>
          </a:xfrm>
        </p:spPr>
        <p:txBody>
          <a:bodyPr>
            <a:normAutofit fontScale="92500" lnSpcReduction="10000"/>
          </a:bodyPr>
          <a:lstStyle/>
          <a:p>
            <a:r>
              <a:rPr lang="en-US" dirty="0"/>
              <a:t>Once you select the Apply tab there will be a list of open invoices for the client and you can select the box in front of the invoice you wish to apply it to. This amount will then show on the Apply tab as well. </a:t>
            </a:r>
          </a:p>
          <a:p>
            <a:pPr lvl="1"/>
            <a:r>
              <a:rPr lang="en-US" dirty="0"/>
              <a:t>Please see the image below for these steps.</a:t>
            </a:r>
          </a:p>
          <a:p>
            <a:r>
              <a:rPr lang="en-US" dirty="0"/>
              <a:t>The item and apply tabs should show the same amount. If they do, then you can hit save.</a:t>
            </a:r>
          </a:p>
          <a:p>
            <a:pPr marL="0" indent="0">
              <a:buNone/>
            </a:pPr>
            <a:endParaRPr lang="en-US" dirty="0"/>
          </a:p>
        </p:txBody>
      </p:sp>
      <p:sp>
        <p:nvSpPr>
          <p:cNvPr id="4" name="TextBox 3">
            <a:extLst>
              <a:ext uri="{FF2B5EF4-FFF2-40B4-BE49-F238E27FC236}">
                <a16:creationId xmlns:a16="http://schemas.microsoft.com/office/drawing/2014/main" id="{EC42F5B8-3241-1CF0-4E88-C716589362A6}"/>
              </a:ext>
            </a:extLst>
          </p:cNvPr>
          <p:cNvSpPr txBox="1"/>
          <p:nvPr/>
        </p:nvSpPr>
        <p:spPr>
          <a:xfrm>
            <a:off x="1605521" y="392078"/>
            <a:ext cx="2508644" cy="369332"/>
          </a:xfrm>
          <a:prstGeom prst="rect">
            <a:avLst/>
          </a:prstGeom>
          <a:noFill/>
          <a:ln>
            <a:solidFill>
              <a:schemeClr val="tx1"/>
            </a:solidFill>
          </a:ln>
        </p:spPr>
        <p:txBody>
          <a:bodyPr wrap="square" rtlCol="0">
            <a:spAutoFit/>
          </a:bodyPr>
          <a:lstStyle/>
          <a:p>
            <a:r>
              <a:rPr lang="en-US" dirty="0"/>
              <a:t>Credit Memo Continued</a:t>
            </a:r>
          </a:p>
        </p:txBody>
      </p:sp>
      <p:pic>
        <p:nvPicPr>
          <p:cNvPr id="8" name="Picture 7">
            <a:extLst>
              <a:ext uri="{FF2B5EF4-FFF2-40B4-BE49-F238E27FC236}">
                <a16:creationId xmlns:a16="http://schemas.microsoft.com/office/drawing/2014/main" id="{890E0254-17ED-FF92-6402-13A0976F9714}"/>
              </a:ext>
            </a:extLst>
          </p:cNvPr>
          <p:cNvPicPr>
            <a:picLocks noChangeAspect="1"/>
          </p:cNvPicPr>
          <p:nvPr/>
        </p:nvPicPr>
        <p:blipFill>
          <a:blip r:embed="rId2"/>
          <a:stretch>
            <a:fillRect/>
          </a:stretch>
        </p:blipFill>
        <p:spPr>
          <a:xfrm>
            <a:off x="1166070" y="3637646"/>
            <a:ext cx="10128308" cy="1618606"/>
          </a:xfrm>
          <a:prstGeom prst="rect">
            <a:avLst/>
          </a:prstGeom>
        </p:spPr>
      </p:pic>
      <p:sp>
        <p:nvSpPr>
          <p:cNvPr id="9" name="Rectangle 8">
            <a:extLst>
              <a:ext uri="{FF2B5EF4-FFF2-40B4-BE49-F238E27FC236}">
                <a16:creationId xmlns:a16="http://schemas.microsoft.com/office/drawing/2014/main" id="{3B4E1700-D197-5EAE-9EE9-3C30295561B9}"/>
              </a:ext>
            </a:extLst>
          </p:cNvPr>
          <p:cNvSpPr/>
          <p:nvPr/>
        </p:nvSpPr>
        <p:spPr>
          <a:xfrm>
            <a:off x="1166070" y="3833769"/>
            <a:ext cx="1283515" cy="276837"/>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Arrow Connector 10">
            <a:extLst>
              <a:ext uri="{FF2B5EF4-FFF2-40B4-BE49-F238E27FC236}">
                <a16:creationId xmlns:a16="http://schemas.microsoft.com/office/drawing/2014/main" id="{D708002F-6B74-C106-9C0C-A8ED9D1272E6}"/>
              </a:ext>
            </a:extLst>
          </p:cNvPr>
          <p:cNvCxnSpPr/>
          <p:nvPr/>
        </p:nvCxnSpPr>
        <p:spPr>
          <a:xfrm>
            <a:off x="595618" y="4714613"/>
            <a:ext cx="51172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2" name="Picture 1">
            <a:extLst>
              <a:ext uri="{FF2B5EF4-FFF2-40B4-BE49-F238E27FC236}">
                <a16:creationId xmlns:a16="http://schemas.microsoft.com/office/drawing/2014/main" id="{43AE8788-9CED-3D63-CA44-50E132BBF166}"/>
              </a:ext>
            </a:extLst>
          </p:cNvPr>
          <p:cNvPicPr>
            <a:picLocks noChangeAspect="1"/>
          </p:cNvPicPr>
          <p:nvPr/>
        </p:nvPicPr>
        <p:blipFill>
          <a:blip r:embed="rId3"/>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4608575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4A1BB75-A0B5-E2E0-2DA3-A8CCB74185F1}"/>
              </a:ext>
            </a:extLst>
          </p:cNvPr>
          <p:cNvSpPr>
            <a:spLocks noGrp="1"/>
          </p:cNvSpPr>
          <p:nvPr>
            <p:ph idx="1"/>
          </p:nvPr>
        </p:nvSpPr>
        <p:spPr>
          <a:xfrm>
            <a:off x="1836854" y="1228694"/>
            <a:ext cx="7729728" cy="3101983"/>
          </a:xfrm>
        </p:spPr>
        <p:txBody>
          <a:bodyPr/>
          <a:lstStyle/>
          <a:p>
            <a:r>
              <a:rPr lang="en-US" dirty="0"/>
              <a:t>Progress billing is to ask for a payment for services up front or as a partial payment prior to the work being completed.</a:t>
            </a:r>
          </a:p>
          <a:p>
            <a:r>
              <a:rPr lang="en-US" dirty="0"/>
              <a:t>To do so, go to Billing &gt; Progress Billing &gt; Create Progress Invoice &gt; New</a:t>
            </a:r>
          </a:p>
        </p:txBody>
      </p:sp>
      <p:sp>
        <p:nvSpPr>
          <p:cNvPr id="4" name="TextBox 3">
            <a:extLst>
              <a:ext uri="{FF2B5EF4-FFF2-40B4-BE49-F238E27FC236}">
                <a16:creationId xmlns:a16="http://schemas.microsoft.com/office/drawing/2014/main" id="{5B42B52F-4112-CB05-FD88-21C25A6B72B4}"/>
              </a:ext>
            </a:extLst>
          </p:cNvPr>
          <p:cNvSpPr txBox="1"/>
          <p:nvPr/>
        </p:nvSpPr>
        <p:spPr>
          <a:xfrm>
            <a:off x="1497100" y="419811"/>
            <a:ext cx="1669744" cy="369332"/>
          </a:xfrm>
          <a:prstGeom prst="rect">
            <a:avLst/>
          </a:prstGeom>
          <a:noFill/>
          <a:ln>
            <a:solidFill>
              <a:schemeClr val="tx1"/>
            </a:solidFill>
          </a:ln>
        </p:spPr>
        <p:txBody>
          <a:bodyPr wrap="square" rtlCol="0">
            <a:spAutoFit/>
          </a:bodyPr>
          <a:lstStyle/>
          <a:p>
            <a:r>
              <a:rPr lang="en-US" dirty="0"/>
              <a:t>Progress Billing</a:t>
            </a:r>
          </a:p>
        </p:txBody>
      </p:sp>
      <p:pic>
        <p:nvPicPr>
          <p:cNvPr id="7" name="Picture 6">
            <a:extLst>
              <a:ext uri="{FF2B5EF4-FFF2-40B4-BE49-F238E27FC236}">
                <a16:creationId xmlns:a16="http://schemas.microsoft.com/office/drawing/2014/main" id="{EABDC5EA-9402-9937-70C7-C2F0905AD701}"/>
              </a:ext>
            </a:extLst>
          </p:cNvPr>
          <p:cNvPicPr>
            <a:picLocks noChangeAspect="1"/>
          </p:cNvPicPr>
          <p:nvPr/>
        </p:nvPicPr>
        <p:blipFill>
          <a:blip r:embed="rId2"/>
          <a:stretch>
            <a:fillRect/>
          </a:stretch>
        </p:blipFill>
        <p:spPr>
          <a:xfrm>
            <a:off x="2508308" y="3044945"/>
            <a:ext cx="5820867" cy="3518391"/>
          </a:xfrm>
          <a:prstGeom prst="rect">
            <a:avLst/>
          </a:prstGeom>
        </p:spPr>
      </p:pic>
      <p:sp>
        <p:nvSpPr>
          <p:cNvPr id="8" name="Rectangle 7">
            <a:extLst>
              <a:ext uri="{FF2B5EF4-FFF2-40B4-BE49-F238E27FC236}">
                <a16:creationId xmlns:a16="http://schemas.microsoft.com/office/drawing/2014/main" id="{D2B6FA54-0325-CEE4-EE12-693194872AAC}"/>
              </a:ext>
            </a:extLst>
          </p:cNvPr>
          <p:cNvSpPr/>
          <p:nvPr/>
        </p:nvSpPr>
        <p:spPr>
          <a:xfrm>
            <a:off x="2860646" y="3196206"/>
            <a:ext cx="612396" cy="411060"/>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14C90D62-77F1-ABB7-BF9E-6062621DD1F2}"/>
              </a:ext>
            </a:extLst>
          </p:cNvPr>
          <p:cNvSpPr/>
          <p:nvPr/>
        </p:nvSpPr>
        <p:spPr>
          <a:xfrm>
            <a:off x="2860646" y="4840448"/>
            <a:ext cx="1191237" cy="251669"/>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4BD4F544-7994-4EB1-5FC8-97986D339C0D}"/>
              </a:ext>
            </a:extLst>
          </p:cNvPr>
          <p:cNvSpPr/>
          <p:nvPr/>
        </p:nvSpPr>
        <p:spPr>
          <a:xfrm>
            <a:off x="4404221" y="4840448"/>
            <a:ext cx="1333849" cy="251669"/>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65412C01-96C6-1403-DC55-B9BBC5CE5E78}"/>
              </a:ext>
            </a:extLst>
          </p:cNvPr>
          <p:cNvSpPr/>
          <p:nvPr/>
        </p:nvSpPr>
        <p:spPr>
          <a:xfrm>
            <a:off x="6602136" y="4840448"/>
            <a:ext cx="520117" cy="251669"/>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7E5D6B33-254C-AF4D-8091-8614584D0172}"/>
              </a:ext>
            </a:extLst>
          </p:cNvPr>
          <p:cNvPicPr>
            <a:picLocks noChangeAspect="1"/>
          </p:cNvPicPr>
          <p:nvPr/>
        </p:nvPicPr>
        <p:blipFill>
          <a:blip r:embed="rId3"/>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3864591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121C9EA-B625-239B-A52F-BD2EAD0A0719}"/>
              </a:ext>
            </a:extLst>
          </p:cNvPr>
          <p:cNvSpPr>
            <a:spLocks noGrp="1"/>
          </p:cNvSpPr>
          <p:nvPr>
            <p:ph idx="1"/>
          </p:nvPr>
        </p:nvSpPr>
        <p:spPr>
          <a:xfrm>
            <a:off x="2289859" y="1195139"/>
            <a:ext cx="7729728" cy="1397060"/>
          </a:xfrm>
        </p:spPr>
        <p:txBody>
          <a:bodyPr/>
          <a:lstStyle/>
          <a:p>
            <a:r>
              <a:rPr lang="en-US" dirty="0"/>
              <a:t>Enter the client name or ID that you would like to create the progress invoice for, ensure the date is what you would like, and enter your memo.</a:t>
            </a:r>
          </a:p>
          <a:p>
            <a:r>
              <a:rPr lang="en-US" dirty="0"/>
              <a:t>Select Save.</a:t>
            </a:r>
          </a:p>
        </p:txBody>
      </p:sp>
      <p:sp>
        <p:nvSpPr>
          <p:cNvPr id="4" name="TextBox 3">
            <a:extLst>
              <a:ext uri="{FF2B5EF4-FFF2-40B4-BE49-F238E27FC236}">
                <a16:creationId xmlns:a16="http://schemas.microsoft.com/office/drawing/2014/main" id="{5FF037ED-A0CB-1434-0E90-FB3C97125232}"/>
              </a:ext>
            </a:extLst>
          </p:cNvPr>
          <p:cNvSpPr txBox="1"/>
          <p:nvPr/>
        </p:nvSpPr>
        <p:spPr>
          <a:xfrm>
            <a:off x="1549932" y="519501"/>
            <a:ext cx="2642867" cy="369332"/>
          </a:xfrm>
          <a:prstGeom prst="rect">
            <a:avLst/>
          </a:prstGeom>
          <a:noFill/>
          <a:ln>
            <a:solidFill>
              <a:schemeClr val="tx1"/>
            </a:solidFill>
          </a:ln>
        </p:spPr>
        <p:txBody>
          <a:bodyPr wrap="square" rtlCol="0">
            <a:spAutoFit/>
          </a:bodyPr>
          <a:lstStyle/>
          <a:p>
            <a:r>
              <a:rPr lang="en-US" dirty="0"/>
              <a:t>Progress Billing Continued</a:t>
            </a:r>
          </a:p>
        </p:txBody>
      </p:sp>
      <p:pic>
        <p:nvPicPr>
          <p:cNvPr id="2" name="Picture 1">
            <a:extLst>
              <a:ext uri="{FF2B5EF4-FFF2-40B4-BE49-F238E27FC236}">
                <a16:creationId xmlns:a16="http://schemas.microsoft.com/office/drawing/2014/main" id="{E2DF816B-1B38-4DBC-05FD-A4C23E5EB6DD}"/>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Picture 9">
            <a:extLst>
              <a:ext uri="{FF2B5EF4-FFF2-40B4-BE49-F238E27FC236}">
                <a16:creationId xmlns:a16="http://schemas.microsoft.com/office/drawing/2014/main" id="{C4E5B55D-7E6E-E821-238B-5474F7FF84D3}"/>
              </a:ext>
            </a:extLst>
          </p:cNvPr>
          <p:cNvPicPr>
            <a:picLocks noChangeAspect="1"/>
          </p:cNvPicPr>
          <p:nvPr/>
        </p:nvPicPr>
        <p:blipFill>
          <a:blip r:embed="rId3"/>
          <a:stretch>
            <a:fillRect/>
          </a:stretch>
        </p:blipFill>
        <p:spPr>
          <a:xfrm>
            <a:off x="620785" y="2415328"/>
            <a:ext cx="11101431" cy="4002557"/>
          </a:xfrm>
          <a:prstGeom prst="rect">
            <a:avLst/>
          </a:prstGeom>
        </p:spPr>
      </p:pic>
    </p:spTree>
    <p:extLst>
      <p:ext uri="{BB962C8B-B14F-4D97-AF65-F5344CB8AC3E}">
        <p14:creationId xmlns:p14="http://schemas.microsoft.com/office/powerpoint/2010/main" val="32444301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121C9EA-B625-239B-A52F-BD2EAD0A0719}"/>
              </a:ext>
            </a:extLst>
          </p:cNvPr>
          <p:cNvSpPr>
            <a:spLocks noGrp="1"/>
          </p:cNvSpPr>
          <p:nvPr>
            <p:ph idx="1"/>
          </p:nvPr>
        </p:nvSpPr>
        <p:spPr>
          <a:xfrm>
            <a:off x="1483752" y="1672213"/>
            <a:ext cx="7080640" cy="558161"/>
          </a:xfrm>
        </p:spPr>
        <p:txBody>
          <a:bodyPr/>
          <a:lstStyle/>
          <a:p>
            <a:r>
              <a:rPr lang="en-US" dirty="0"/>
              <a:t>On the next screen select Add Progress</a:t>
            </a:r>
          </a:p>
        </p:txBody>
      </p:sp>
      <p:sp>
        <p:nvSpPr>
          <p:cNvPr id="4" name="TextBox 3">
            <a:extLst>
              <a:ext uri="{FF2B5EF4-FFF2-40B4-BE49-F238E27FC236}">
                <a16:creationId xmlns:a16="http://schemas.microsoft.com/office/drawing/2014/main" id="{5FF037ED-A0CB-1434-0E90-FB3C97125232}"/>
              </a:ext>
            </a:extLst>
          </p:cNvPr>
          <p:cNvSpPr txBox="1"/>
          <p:nvPr/>
        </p:nvSpPr>
        <p:spPr>
          <a:xfrm>
            <a:off x="2381205" y="317944"/>
            <a:ext cx="2642867" cy="369332"/>
          </a:xfrm>
          <a:prstGeom prst="rect">
            <a:avLst/>
          </a:prstGeom>
          <a:noFill/>
          <a:ln>
            <a:solidFill>
              <a:schemeClr val="tx1"/>
            </a:solidFill>
          </a:ln>
        </p:spPr>
        <p:txBody>
          <a:bodyPr wrap="square" rtlCol="0">
            <a:spAutoFit/>
          </a:bodyPr>
          <a:lstStyle/>
          <a:p>
            <a:r>
              <a:rPr lang="en-US" dirty="0"/>
              <a:t>Progress Billing Continued</a:t>
            </a:r>
          </a:p>
        </p:txBody>
      </p:sp>
      <p:sp>
        <p:nvSpPr>
          <p:cNvPr id="9" name="Content Placeholder 2">
            <a:extLst>
              <a:ext uri="{FF2B5EF4-FFF2-40B4-BE49-F238E27FC236}">
                <a16:creationId xmlns:a16="http://schemas.microsoft.com/office/drawing/2014/main" id="{FF869C8B-DF62-BBF0-D45B-473B4251EE90}"/>
              </a:ext>
            </a:extLst>
          </p:cNvPr>
          <p:cNvSpPr txBox="1">
            <a:spLocks/>
          </p:cNvSpPr>
          <p:nvPr/>
        </p:nvSpPr>
        <p:spPr>
          <a:xfrm>
            <a:off x="1611750" y="3429000"/>
            <a:ext cx="4814214" cy="3212110"/>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r>
              <a:rPr lang="en-US" dirty="0"/>
              <a:t>Once you have selected add progress you will be taken to the screen shown on the right. </a:t>
            </a:r>
          </a:p>
          <a:p>
            <a:pPr lvl="1"/>
            <a:r>
              <a:rPr lang="en-US" dirty="0"/>
              <a:t>Enter in the amount you wish to charge.</a:t>
            </a:r>
          </a:p>
          <a:p>
            <a:pPr lvl="1"/>
            <a:r>
              <a:rPr lang="en-US" dirty="0"/>
              <a:t>Select your progress billing service item.</a:t>
            </a:r>
          </a:p>
          <a:p>
            <a:pPr lvl="1"/>
            <a:r>
              <a:rPr lang="en-US" dirty="0"/>
              <a:t>Provide a billing description per firm requirements.</a:t>
            </a:r>
          </a:p>
          <a:p>
            <a:pPr lvl="1"/>
            <a:r>
              <a:rPr lang="en-US" dirty="0"/>
              <a:t>You can select a project and type if you wish. This will help understand what each line of progress is for when you wish to apply it to the WIP.</a:t>
            </a:r>
          </a:p>
          <a:p>
            <a:pPr lvl="1"/>
            <a:r>
              <a:rPr lang="en-US" dirty="0"/>
              <a:t>Select Submit </a:t>
            </a:r>
          </a:p>
        </p:txBody>
      </p:sp>
      <p:pic>
        <p:nvPicPr>
          <p:cNvPr id="2" name="Picture 1">
            <a:extLst>
              <a:ext uri="{FF2B5EF4-FFF2-40B4-BE49-F238E27FC236}">
                <a16:creationId xmlns:a16="http://schemas.microsoft.com/office/drawing/2014/main" id="{BCE73BB7-534E-60DE-F8FD-4AEE56B3F1ED}"/>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Picture 11">
            <a:extLst>
              <a:ext uri="{FF2B5EF4-FFF2-40B4-BE49-F238E27FC236}">
                <a16:creationId xmlns:a16="http://schemas.microsoft.com/office/drawing/2014/main" id="{E3B3FCD7-FC4E-18A6-37E7-EDA6024C9CBD}"/>
              </a:ext>
            </a:extLst>
          </p:cNvPr>
          <p:cNvPicPr>
            <a:picLocks noChangeAspect="1"/>
          </p:cNvPicPr>
          <p:nvPr/>
        </p:nvPicPr>
        <p:blipFill>
          <a:blip r:embed="rId3"/>
          <a:stretch>
            <a:fillRect/>
          </a:stretch>
        </p:blipFill>
        <p:spPr>
          <a:xfrm>
            <a:off x="5725762" y="293199"/>
            <a:ext cx="5262918" cy="2247704"/>
          </a:xfrm>
          <a:prstGeom prst="rect">
            <a:avLst/>
          </a:prstGeom>
        </p:spPr>
      </p:pic>
      <p:pic>
        <p:nvPicPr>
          <p:cNvPr id="6" name="Picture 5">
            <a:extLst>
              <a:ext uri="{FF2B5EF4-FFF2-40B4-BE49-F238E27FC236}">
                <a16:creationId xmlns:a16="http://schemas.microsoft.com/office/drawing/2014/main" id="{5149FED2-83F9-440D-2D9A-DB5C51D30B00}"/>
              </a:ext>
            </a:extLst>
          </p:cNvPr>
          <p:cNvPicPr>
            <a:picLocks noChangeAspect="1"/>
          </p:cNvPicPr>
          <p:nvPr/>
        </p:nvPicPr>
        <p:blipFill>
          <a:blip r:embed="rId4"/>
          <a:stretch>
            <a:fillRect/>
          </a:stretch>
        </p:blipFill>
        <p:spPr>
          <a:xfrm>
            <a:off x="6598386" y="2737456"/>
            <a:ext cx="3186549" cy="3728424"/>
          </a:xfrm>
          <a:prstGeom prst="rect">
            <a:avLst/>
          </a:prstGeom>
        </p:spPr>
      </p:pic>
    </p:spTree>
    <p:extLst>
      <p:ext uri="{BB962C8B-B14F-4D97-AF65-F5344CB8AC3E}">
        <p14:creationId xmlns:p14="http://schemas.microsoft.com/office/powerpoint/2010/main" val="35697624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38EA213-CDF3-F816-744E-DF31750F76B3}"/>
              </a:ext>
            </a:extLst>
          </p:cNvPr>
          <p:cNvSpPr>
            <a:spLocks noGrp="1"/>
          </p:cNvSpPr>
          <p:nvPr>
            <p:ph idx="1"/>
          </p:nvPr>
        </p:nvSpPr>
        <p:spPr>
          <a:xfrm>
            <a:off x="1903965" y="1354530"/>
            <a:ext cx="7729728" cy="790956"/>
          </a:xfrm>
        </p:spPr>
        <p:txBody>
          <a:bodyPr/>
          <a:lstStyle/>
          <a:p>
            <a:r>
              <a:rPr lang="en-US" dirty="0"/>
              <a:t>Verify that the invoice request is correct and then select approve and generate.</a:t>
            </a:r>
          </a:p>
        </p:txBody>
      </p:sp>
      <p:sp>
        <p:nvSpPr>
          <p:cNvPr id="4" name="TextBox 3">
            <a:extLst>
              <a:ext uri="{FF2B5EF4-FFF2-40B4-BE49-F238E27FC236}">
                <a16:creationId xmlns:a16="http://schemas.microsoft.com/office/drawing/2014/main" id="{4B2A2294-2360-5C0D-F12B-1B6EE0B39F4C}"/>
              </a:ext>
            </a:extLst>
          </p:cNvPr>
          <p:cNvSpPr txBox="1"/>
          <p:nvPr/>
        </p:nvSpPr>
        <p:spPr>
          <a:xfrm>
            <a:off x="1975438" y="426904"/>
            <a:ext cx="2642867" cy="369332"/>
          </a:xfrm>
          <a:prstGeom prst="rect">
            <a:avLst/>
          </a:prstGeom>
          <a:noFill/>
          <a:ln>
            <a:solidFill>
              <a:schemeClr val="tx1"/>
            </a:solidFill>
          </a:ln>
        </p:spPr>
        <p:txBody>
          <a:bodyPr wrap="square" rtlCol="0">
            <a:spAutoFit/>
          </a:bodyPr>
          <a:lstStyle/>
          <a:p>
            <a:r>
              <a:rPr lang="en-US" dirty="0"/>
              <a:t>Progress Billing Continued</a:t>
            </a:r>
          </a:p>
        </p:txBody>
      </p:sp>
      <p:pic>
        <p:nvPicPr>
          <p:cNvPr id="2" name="Picture 1">
            <a:extLst>
              <a:ext uri="{FF2B5EF4-FFF2-40B4-BE49-F238E27FC236}">
                <a16:creationId xmlns:a16="http://schemas.microsoft.com/office/drawing/2014/main" id="{8E40307D-566E-1200-CC3D-0CB12FC30A91}"/>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Picture 6">
            <a:extLst>
              <a:ext uri="{FF2B5EF4-FFF2-40B4-BE49-F238E27FC236}">
                <a16:creationId xmlns:a16="http://schemas.microsoft.com/office/drawing/2014/main" id="{B4774F08-AEA0-E46F-8D4A-5B8342FECC1E}"/>
              </a:ext>
            </a:extLst>
          </p:cNvPr>
          <p:cNvPicPr>
            <a:picLocks noChangeAspect="1"/>
          </p:cNvPicPr>
          <p:nvPr/>
        </p:nvPicPr>
        <p:blipFill>
          <a:blip r:embed="rId3"/>
          <a:stretch>
            <a:fillRect/>
          </a:stretch>
        </p:blipFill>
        <p:spPr>
          <a:xfrm>
            <a:off x="729841" y="2085286"/>
            <a:ext cx="10405145" cy="3872571"/>
          </a:xfrm>
          <a:prstGeom prst="rect">
            <a:avLst/>
          </a:prstGeom>
        </p:spPr>
      </p:pic>
    </p:spTree>
    <p:extLst>
      <p:ext uri="{BB962C8B-B14F-4D97-AF65-F5344CB8AC3E}">
        <p14:creationId xmlns:p14="http://schemas.microsoft.com/office/powerpoint/2010/main" val="27034134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4E18108-11E4-D476-73BD-5C189F245EEA}"/>
              </a:ext>
            </a:extLst>
          </p:cNvPr>
          <p:cNvSpPr>
            <a:spLocks noGrp="1"/>
          </p:cNvSpPr>
          <p:nvPr>
            <p:ph idx="1"/>
          </p:nvPr>
        </p:nvSpPr>
        <p:spPr>
          <a:xfrm>
            <a:off x="1852445" y="372341"/>
            <a:ext cx="2211555" cy="380888"/>
          </a:xfrm>
          <a:ln>
            <a:solidFill>
              <a:schemeClr val="tx1"/>
            </a:solidFill>
          </a:ln>
        </p:spPr>
        <p:txBody>
          <a:bodyPr/>
          <a:lstStyle/>
          <a:p>
            <a:pPr marL="0" indent="0">
              <a:buNone/>
            </a:pPr>
            <a:r>
              <a:rPr lang="en-US" dirty="0"/>
              <a:t>Emailing Invoices</a:t>
            </a:r>
          </a:p>
        </p:txBody>
      </p:sp>
      <p:pic>
        <p:nvPicPr>
          <p:cNvPr id="4" name="Picture 3">
            <a:extLst>
              <a:ext uri="{FF2B5EF4-FFF2-40B4-BE49-F238E27FC236}">
                <a16:creationId xmlns:a16="http://schemas.microsoft.com/office/drawing/2014/main" id="{86A467BA-03B8-593C-66E9-08BD9B7F23D2}"/>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TextBox 6">
            <a:extLst>
              <a:ext uri="{FF2B5EF4-FFF2-40B4-BE49-F238E27FC236}">
                <a16:creationId xmlns:a16="http://schemas.microsoft.com/office/drawing/2014/main" id="{34585DC4-F9B9-A999-DF68-2847CC4D8800}"/>
              </a:ext>
            </a:extLst>
          </p:cNvPr>
          <p:cNvSpPr txBox="1"/>
          <p:nvPr/>
        </p:nvSpPr>
        <p:spPr>
          <a:xfrm>
            <a:off x="1852446" y="1055718"/>
            <a:ext cx="8483046" cy="923330"/>
          </a:xfrm>
          <a:prstGeom prst="rect">
            <a:avLst/>
          </a:prstGeom>
          <a:noFill/>
        </p:spPr>
        <p:txBody>
          <a:bodyPr wrap="square" rtlCol="0">
            <a:spAutoFit/>
          </a:bodyPr>
          <a:lstStyle/>
          <a:p>
            <a:pPr marL="285750" indent="-285750">
              <a:buFont typeface="Arial" panose="020B0604020202020204" pitchFamily="34" charset="0"/>
              <a:buChar char="•"/>
            </a:pPr>
            <a:r>
              <a:rPr lang="en-US" dirty="0"/>
              <a:t>When all invoices have been created for the day or cycle (firm preference) you would want to verify that all of your ques are clear. </a:t>
            </a:r>
          </a:p>
          <a:p>
            <a:pPr marL="285750" indent="-285750">
              <a:buFont typeface="Arial" panose="020B0604020202020204" pitchFamily="34" charset="0"/>
              <a:buChar char="•"/>
            </a:pPr>
            <a:r>
              <a:rPr lang="en-US" dirty="0"/>
              <a:t>To do this go to Billing &gt; Invoice Processing &gt; Invoice Request (List View)</a:t>
            </a:r>
          </a:p>
        </p:txBody>
      </p:sp>
      <p:pic>
        <p:nvPicPr>
          <p:cNvPr id="9" name="Picture 8">
            <a:extLst>
              <a:ext uri="{FF2B5EF4-FFF2-40B4-BE49-F238E27FC236}">
                <a16:creationId xmlns:a16="http://schemas.microsoft.com/office/drawing/2014/main" id="{D03C9BB8-AA75-6D18-A547-3CF24C1EEA53}"/>
              </a:ext>
            </a:extLst>
          </p:cNvPr>
          <p:cNvPicPr>
            <a:picLocks noChangeAspect="1"/>
          </p:cNvPicPr>
          <p:nvPr/>
        </p:nvPicPr>
        <p:blipFill>
          <a:blip r:embed="rId3"/>
          <a:stretch>
            <a:fillRect/>
          </a:stretch>
        </p:blipFill>
        <p:spPr>
          <a:xfrm>
            <a:off x="3251200" y="2345390"/>
            <a:ext cx="4320598" cy="3759382"/>
          </a:xfrm>
          <a:prstGeom prst="rect">
            <a:avLst/>
          </a:prstGeom>
        </p:spPr>
      </p:pic>
      <p:sp>
        <p:nvSpPr>
          <p:cNvPr id="10" name="Rectangle 9">
            <a:extLst>
              <a:ext uri="{FF2B5EF4-FFF2-40B4-BE49-F238E27FC236}">
                <a16:creationId xmlns:a16="http://schemas.microsoft.com/office/drawing/2014/main" id="{E7B839FF-E6C3-81BC-44BF-839D1CBB66F1}"/>
              </a:ext>
            </a:extLst>
          </p:cNvPr>
          <p:cNvSpPr/>
          <p:nvPr/>
        </p:nvSpPr>
        <p:spPr>
          <a:xfrm>
            <a:off x="3334327" y="2345390"/>
            <a:ext cx="849746" cy="628719"/>
          </a:xfrm>
          <a:prstGeom prst="rect">
            <a:avLst/>
          </a:prstGeom>
          <a:no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723817A-A150-859E-813C-A7ECF50201F1}"/>
              </a:ext>
            </a:extLst>
          </p:cNvPr>
          <p:cNvSpPr/>
          <p:nvPr/>
        </p:nvSpPr>
        <p:spPr>
          <a:xfrm>
            <a:off x="3251200" y="3925455"/>
            <a:ext cx="1865745" cy="498763"/>
          </a:xfrm>
          <a:prstGeom prst="rect">
            <a:avLst/>
          </a:prstGeom>
          <a:no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3B713354-395E-2224-F821-D9CA8E28D2DB}"/>
              </a:ext>
            </a:extLst>
          </p:cNvPr>
          <p:cNvSpPr/>
          <p:nvPr/>
        </p:nvSpPr>
        <p:spPr>
          <a:xfrm>
            <a:off x="5200073" y="4424218"/>
            <a:ext cx="2189018" cy="406400"/>
          </a:xfrm>
          <a:prstGeom prst="rect">
            <a:avLst/>
          </a:prstGeom>
          <a:no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28214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64D4C83-AA8E-8365-B502-C973E8AC2763}"/>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Content Placeholder 2">
            <a:extLst>
              <a:ext uri="{FF2B5EF4-FFF2-40B4-BE49-F238E27FC236}">
                <a16:creationId xmlns:a16="http://schemas.microsoft.com/office/drawing/2014/main" id="{4D7E0CD4-6EB4-B795-3959-C46836D027AA}"/>
              </a:ext>
            </a:extLst>
          </p:cNvPr>
          <p:cNvSpPr>
            <a:spLocks noGrp="1"/>
          </p:cNvSpPr>
          <p:nvPr>
            <p:ph idx="1"/>
          </p:nvPr>
        </p:nvSpPr>
        <p:spPr>
          <a:xfrm>
            <a:off x="1852445" y="372340"/>
            <a:ext cx="2802682" cy="466871"/>
          </a:xfrm>
          <a:ln>
            <a:solidFill>
              <a:schemeClr val="tx1"/>
            </a:solidFill>
          </a:ln>
        </p:spPr>
        <p:txBody>
          <a:bodyPr>
            <a:normAutofit/>
          </a:bodyPr>
          <a:lstStyle/>
          <a:p>
            <a:pPr marL="0" indent="0">
              <a:buNone/>
            </a:pPr>
            <a:r>
              <a:rPr lang="en-US" dirty="0"/>
              <a:t>Emailing Invoices Continued</a:t>
            </a:r>
          </a:p>
        </p:txBody>
      </p:sp>
      <p:sp>
        <p:nvSpPr>
          <p:cNvPr id="9" name="TextBox 8">
            <a:extLst>
              <a:ext uri="{FF2B5EF4-FFF2-40B4-BE49-F238E27FC236}">
                <a16:creationId xmlns:a16="http://schemas.microsoft.com/office/drawing/2014/main" id="{B7BDCF7D-0DA6-1BF8-220F-56448F7DA728}"/>
              </a:ext>
            </a:extLst>
          </p:cNvPr>
          <p:cNvSpPr txBox="1"/>
          <p:nvPr/>
        </p:nvSpPr>
        <p:spPr>
          <a:xfrm>
            <a:off x="1778553" y="839211"/>
            <a:ext cx="8707685" cy="2308324"/>
          </a:xfrm>
          <a:prstGeom prst="rect">
            <a:avLst/>
          </a:prstGeom>
          <a:noFill/>
        </p:spPr>
        <p:txBody>
          <a:bodyPr wrap="square" rtlCol="0">
            <a:spAutoFit/>
          </a:bodyPr>
          <a:lstStyle/>
          <a:p>
            <a:r>
              <a:rPr lang="en-US" dirty="0"/>
              <a:t>Your next screen will look like the one below. If you select the View dropdown you will see many options.  </a:t>
            </a:r>
          </a:p>
          <a:p>
            <a:pPr marL="285750" indent="-285750">
              <a:buFont typeface="Arial" panose="020B0604020202020204" pitchFamily="34" charset="0"/>
              <a:buChar char="•"/>
            </a:pPr>
            <a:r>
              <a:rPr lang="en-US" dirty="0"/>
              <a:t>You want to verify that there are not invoices waiting for approval in queue 1.</a:t>
            </a:r>
          </a:p>
          <a:p>
            <a:pPr marL="285750" indent="-285750">
              <a:buFont typeface="Arial" panose="020B0604020202020204" pitchFamily="34" charset="0"/>
              <a:buChar char="•"/>
            </a:pPr>
            <a:r>
              <a:rPr lang="en-US" dirty="0"/>
              <a:t>That there are not any Billing Agreements needing approval in queue 1a.</a:t>
            </a:r>
          </a:p>
          <a:p>
            <a:pPr marL="285750" indent="-285750">
              <a:buFont typeface="Arial" panose="020B0604020202020204" pitchFamily="34" charset="0"/>
              <a:buChar char="•"/>
            </a:pPr>
            <a:r>
              <a:rPr lang="en-US" dirty="0"/>
              <a:t>That there are not any invoices in queue 2 waiting to be generated.</a:t>
            </a:r>
          </a:p>
          <a:p>
            <a:pPr marL="285750" indent="-285750">
              <a:buFont typeface="Arial" panose="020B0604020202020204" pitchFamily="34" charset="0"/>
              <a:buChar char="•"/>
            </a:pPr>
            <a:r>
              <a:rPr lang="en-US" dirty="0"/>
              <a:t>That there are not any unfinished invoices in queue 3.</a:t>
            </a:r>
          </a:p>
          <a:p>
            <a:pPr marL="285750" indent="-285750">
              <a:buFont typeface="Arial" panose="020B0604020202020204" pitchFamily="34" charset="0"/>
              <a:buChar char="•"/>
            </a:pPr>
            <a:r>
              <a:rPr lang="en-US" dirty="0"/>
              <a:t>That there are not any invoices in queue 4 that failed.</a:t>
            </a:r>
          </a:p>
          <a:p>
            <a:pPr marL="285750" indent="-285750">
              <a:buFont typeface="Arial" panose="020B0604020202020204" pitchFamily="34" charset="0"/>
              <a:buChar char="•"/>
            </a:pPr>
            <a:r>
              <a:rPr lang="en-US" dirty="0"/>
              <a:t>Once all of these ques are clear you can move forward with emailing and then printing</a:t>
            </a:r>
          </a:p>
        </p:txBody>
      </p:sp>
      <p:pic>
        <p:nvPicPr>
          <p:cNvPr id="3" name="Picture 2">
            <a:extLst>
              <a:ext uri="{FF2B5EF4-FFF2-40B4-BE49-F238E27FC236}">
                <a16:creationId xmlns:a16="http://schemas.microsoft.com/office/drawing/2014/main" id="{42E118D5-5E6B-562F-6AE0-6ED74A7013F4}"/>
              </a:ext>
            </a:extLst>
          </p:cNvPr>
          <p:cNvPicPr>
            <a:picLocks noChangeAspect="1"/>
          </p:cNvPicPr>
          <p:nvPr/>
        </p:nvPicPr>
        <p:blipFill>
          <a:blip r:embed="rId3"/>
          <a:stretch>
            <a:fillRect/>
          </a:stretch>
        </p:blipFill>
        <p:spPr>
          <a:xfrm>
            <a:off x="2151576" y="3305263"/>
            <a:ext cx="7253638" cy="3364955"/>
          </a:xfrm>
          <a:prstGeom prst="rect">
            <a:avLst/>
          </a:prstGeom>
        </p:spPr>
      </p:pic>
    </p:spTree>
    <p:extLst>
      <p:ext uri="{BB962C8B-B14F-4D97-AF65-F5344CB8AC3E}">
        <p14:creationId xmlns:p14="http://schemas.microsoft.com/office/powerpoint/2010/main" val="35092545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766653E-F60A-06A6-64A4-F564ADCA0E7E}"/>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Picture 4">
            <a:extLst>
              <a:ext uri="{FF2B5EF4-FFF2-40B4-BE49-F238E27FC236}">
                <a16:creationId xmlns:a16="http://schemas.microsoft.com/office/drawing/2014/main" id="{6A132C72-46B3-CF13-13DC-9A0E50161AF5}"/>
              </a:ext>
            </a:extLst>
          </p:cNvPr>
          <p:cNvPicPr>
            <a:picLocks noChangeAspect="1"/>
          </p:cNvPicPr>
          <p:nvPr/>
        </p:nvPicPr>
        <p:blipFill>
          <a:blip r:embed="rId3"/>
          <a:stretch>
            <a:fillRect/>
          </a:stretch>
        </p:blipFill>
        <p:spPr>
          <a:xfrm>
            <a:off x="2830224" y="2195555"/>
            <a:ext cx="4185516" cy="3628400"/>
          </a:xfrm>
          <a:prstGeom prst="rect">
            <a:avLst/>
          </a:prstGeom>
        </p:spPr>
      </p:pic>
      <p:sp>
        <p:nvSpPr>
          <p:cNvPr id="6" name="Content Placeholder 2">
            <a:extLst>
              <a:ext uri="{FF2B5EF4-FFF2-40B4-BE49-F238E27FC236}">
                <a16:creationId xmlns:a16="http://schemas.microsoft.com/office/drawing/2014/main" id="{8748D2D2-0121-35A2-8FBE-A1C26951B1FB}"/>
              </a:ext>
            </a:extLst>
          </p:cNvPr>
          <p:cNvSpPr>
            <a:spLocks noGrp="1"/>
          </p:cNvSpPr>
          <p:nvPr>
            <p:ph idx="1"/>
          </p:nvPr>
        </p:nvSpPr>
        <p:spPr>
          <a:xfrm>
            <a:off x="1852445" y="372340"/>
            <a:ext cx="2802682" cy="466871"/>
          </a:xfrm>
          <a:ln>
            <a:solidFill>
              <a:schemeClr val="tx1"/>
            </a:solidFill>
          </a:ln>
        </p:spPr>
        <p:txBody>
          <a:bodyPr>
            <a:normAutofit/>
          </a:bodyPr>
          <a:lstStyle/>
          <a:p>
            <a:pPr marL="0" indent="0">
              <a:buNone/>
            </a:pPr>
            <a:r>
              <a:rPr lang="en-US" dirty="0"/>
              <a:t>Emailing Invoices Continued</a:t>
            </a:r>
          </a:p>
        </p:txBody>
      </p:sp>
      <p:sp>
        <p:nvSpPr>
          <p:cNvPr id="7" name="TextBox 6">
            <a:extLst>
              <a:ext uri="{FF2B5EF4-FFF2-40B4-BE49-F238E27FC236}">
                <a16:creationId xmlns:a16="http://schemas.microsoft.com/office/drawing/2014/main" id="{BCF71EF5-AAA7-926E-7C3B-46374F787CFF}"/>
              </a:ext>
            </a:extLst>
          </p:cNvPr>
          <p:cNvSpPr txBox="1"/>
          <p:nvPr/>
        </p:nvSpPr>
        <p:spPr>
          <a:xfrm>
            <a:off x="1791855" y="1055718"/>
            <a:ext cx="7610763" cy="923330"/>
          </a:xfrm>
          <a:prstGeom prst="rect">
            <a:avLst/>
          </a:prstGeom>
          <a:noFill/>
        </p:spPr>
        <p:txBody>
          <a:bodyPr wrap="square" rtlCol="0">
            <a:spAutoFit/>
          </a:bodyPr>
          <a:lstStyle/>
          <a:p>
            <a:r>
              <a:rPr lang="en-US" dirty="0"/>
              <a:t>Go to Billing &gt; Invoice Processing &gt; Email Invoices</a:t>
            </a:r>
          </a:p>
          <a:p>
            <a:pPr marL="285750" indent="-285750">
              <a:buFont typeface="Arial" panose="020B0604020202020204" pitchFamily="34" charset="0"/>
              <a:buChar char="•"/>
            </a:pPr>
            <a:r>
              <a:rPr lang="en-US" dirty="0"/>
              <a:t>Emailing invoices prior to printing will remove these invoices from your print queue. This is best practice to avoid sending duplicate invoices.</a:t>
            </a:r>
          </a:p>
        </p:txBody>
      </p:sp>
      <p:sp>
        <p:nvSpPr>
          <p:cNvPr id="8" name="Rectangle 7">
            <a:extLst>
              <a:ext uri="{FF2B5EF4-FFF2-40B4-BE49-F238E27FC236}">
                <a16:creationId xmlns:a16="http://schemas.microsoft.com/office/drawing/2014/main" id="{C3F4AB41-3651-60A8-E584-E36C43BF971C}"/>
              </a:ext>
            </a:extLst>
          </p:cNvPr>
          <p:cNvSpPr/>
          <p:nvPr/>
        </p:nvSpPr>
        <p:spPr>
          <a:xfrm>
            <a:off x="2983345" y="2195555"/>
            <a:ext cx="757382" cy="519936"/>
          </a:xfrm>
          <a:prstGeom prst="rect">
            <a:avLst/>
          </a:prstGeom>
          <a:no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735247D-08B7-C9B3-5949-548BA5249114}"/>
              </a:ext>
            </a:extLst>
          </p:cNvPr>
          <p:cNvSpPr/>
          <p:nvPr/>
        </p:nvSpPr>
        <p:spPr>
          <a:xfrm>
            <a:off x="2909455" y="3685309"/>
            <a:ext cx="1745672" cy="457201"/>
          </a:xfrm>
          <a:prstGeom prst="rect">
            <a:avLst/>
          </a:prstGeom>
          <a:no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8BF77F4-F3FE-9481-D534-B89230D4E3E6}"/>
              </a:ext>
            </a:extLst>
          </p:cNvPr>
          <p:cNvSpPr/>
          <p:nvPr/>
        </p:nvSpPr>
        <p:spPr>
          <a:xfrm>
            <a:off x="4655127" y="4442691"/>
            <a:ext cx="1440873" cy="360218"/>
          </a:xfrm>
          <a:prstGeom prst="rect">
            <a:avLst/>
          </a:prstGeom>
          <a:no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324536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20A96BA-FEA7-A2BD-6BBF-B490FDBB1ADE}"/>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Content Placeholder 2">
            <a:extLst>
              <a:ext uri="{FF2B5EF4-FFF2-40B4-BE49-F238E27FC236}">
                <a16:creationId xmlns:a16="http://schemas.microsoft.com/office/drawing/2014/main" id="{0D3BEB5B-EEFD-756B-7CE9-3EED6483A8D8}"/>
              </a:ext>
            </a:extLst>
          </p:cNvPr>
          <p:cNvSpPr>
            <a:spLocks noGrp="1"/>
          </p:cNvSpPr>
          <p:nvPr>
            <p:ph idx="1"/>
          </p:nvPr>
        </p:nvSpPr>
        <p:spPr>
          <a:xfrm>
            <a:off x="1852445" y="372340"/>
            <a:ext cx="2802682" cy="466871"/>
          </a:xfrm>
          <a:ln>
            <a:solidFill>
              <a:schemeClr val="tx1"/>
            </a:solidFill>
          </a:ln>
        </p:spPr>
        <p:txBody>
          <a:bodyPr>
            <a:normAutofit/>
          </a:bodyPr>
          <a:lstStyle/>
          <a:p>
            <a:pPr marL="0" indent="0">
              <a:buNone/>
            </a:pPr>
            <a:r>
              <a:rPr lang="en-US" dirty="0"/>
              <a:t>Emailing Invoices Continued</a:t>
            </a:r>
          </a:p>
        </p:txBody>
      </p:sp>
      <p:pic>
        <p:nvPicPr>
          <p:cNvPr id="7" name="Picture 6">
            <a:extLst>
              <a:ext uri="{FF2B5EF4-FFF2-40B4-BE49-F238E27FC236}">
                <a16:creationId xmlns:a16="http://schemas.microsoft.com/office/drawing/2014/main" id="{71005C94-B80C-72F8-402B-41D6049488AA}"/>
              </a:ext>
            </a:extLst>
          </p:cNvPr>
          <p:cNvPicPr>
            <a:picLocks noChangeAspect="1"/>
          </p:cNvPicPr>
          <p:nvPr/>
        </p:nvPicPr>
        <p:blipFill>
          <a:blip r:embed="rId3"/>
          <a:stretch>
            <a:fillRect/>
          </a:stretch>
        </p:blipFill>
        <p:spPr>
          <a:xfrm>
            <a:off x="1653307" y="2402055"/>
            <a:ext cx="9716655" cy="4268014"/>
          </a:xfrm>
          <a:prstGeom prst="rect">
            <a:avLst/>
          </a:prstGeom>
        </p:spPr>
      </p:pic>
      <p:sp>
        <p:nvSpPr>
          <p:cNvPr id="8" name="TextBox 7">
            <a:extLst>
              <a:ext uri="{FF2B5EF4-FFF2-40B4-BE49-F238E27FC236}">
                <a16:creationId xmlns:a16="http://schemas.microsoft.com/office/drawing/2014/main" id="{960143A6-299D-BAE8-350F-4FC0927FEC8F}"/>
              </a:ext>
            </a:extLst>
          </p:cNvPr>
          <p:cNvSpPr txBox="1"/>
          <p:nvPr/>
        </p:nvSpPr>
        <p:spPr>
          <a:xfrm>
            <a:off x="1708723" y="917173"/>
            <a:ext cx="7730837" cy="1477328"/>
          </a:xfrm>
          <a:prstGeom prst="rect">
            <a:avLst/>
          </a:prstGeom>
          <a:noFill/>
        </p:spPr>
        <p:txBody>
          <a:bodyPr wrap="square" rtlCol="0">
            <a:spAutoFit/>
          </a:bodyPr>
          <a:lstStyle/>
          <a:p>
            <a:pPr marL="285750" indent="-285750">
              <a:buFont typeface="Arial" panose="020B0604020202020204" pitchFamily="34" charset="0"/>
              <a:buChar char="•"/>
            </a:pPr>
            <a:r>
              <a:rPr lang="en-US" dirty="0"/>
              <a:t>On the Mass Email Invoice screen, fill in the filters that you need to see the invoices you want to email. This may be by a certain Partner, Manager, Billing Admin, date range, etc. </a:t>
            </a:r>
          </a:p>
          <a:p>
            <a:pPr marL="285750" indent="-285750">
              <a:buFont typeface="Arial" panose="020B0604020202020204" pitchFamily="34" charset="0"/>
              <a:buChar char="•"/>
            </a:pPr>
            <a:r>
              <a:rPr lang="en-US" dirty="0"/>
              <a:t>You can sort the list by the columns as needed.</a:t>
            </a:r>
          </a:p>
          <a:p>
            <a:pPr marL="285750" indent="-285750">
              <a:buFont typeface="Arial" panose="020B0604020202020204" pitchFamily="34" charset="0"/>
              <a:buChar char="•"/>
            </a:pPr>
            <a:r>
              <a:rPr lang="en-US" dirty="0"/>
              <a:t>Once all filters are selected your list is ready to send.</a:t>
            </a:r>
          </a:p>
        </p:txBody>
      </p:sp>
      <p:sp>
        <p:nvSpPr>
          <p:cNvPr id="9" name="Rectangle 8">
            <a:extLst>
              <a:ext uri="{FF2B5EF4-FFF2-40B4-BE49-F238E27FC236}">
                <a16:creationId xmlns:a16="http://schemas.microsoft.com/office/drawing/2014/main" id="{B002F6AE-8F89-A1AE-438F-8670D9FFE418}"/>
              </a:ext>
            </a:extLst>
          </p:cNvPr>
          <p:cNvSpPr/>
          <p:nvPr/>
        </p:nvSpPr>
        <p:spPr>
          <a:xfrm>
            <a:off x="1533236" y="3195782"/>
            <a:ext cx="8340437" cy="1311563"/>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536054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CF091FF-DA37-E114-2EEB-767E4A5D3ABD}"/>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Content Placeholder 2">
            <a:extLst>
              <a:ext uri="{FF2B5EF4-FFF2-40B4-BE49-F238E27FC236}">
                <a16:creationId xmlns:a16="http://schemas.microsoft.com/office/drawing/2014/main" id="{18B22B71-67D7-E206-5C1C-126530BD3215}"/>
              </a:ext>
            </a:extLst>
          </p:cNvPr>
          <p:cNvSpPr txBox="1">
            <a:spLocks/>
          </p:cNvSpPr>
          <p:nvPr/>
        </p:nvSpPr>
        <p:spPr>
          <a:xfrm>
            <a:off x="1852445" y="372340"/>
            <a:ext cx="2802682" cy="466871"/>
          </a:xfrm>
          <a:prstGeom prst="rect">
            <a:avLst/>
          </a:prstGeom>
          <a:ln>
            <a:solidFill>
              <a:schemeClr val="tx1"/>
            </a:solidFill>
          </a:ln>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Font typeface="Arial" panose="020B0604020202020204" pitchFamily="34" charset="0"/>
              <a:buNone/>
            </a:pPr>
            <a:r>
              <a:rPr lang="en-US"/>
              <a:t>Emailing Invoices Continued</a:t>
            </a:r>
            <a:endParaRPr lang="en-US" dirty="0"/>
          </a:p>
        </p:txBody>
      </p:sp>
      <p:pic>
        <p:nvPicPr>
          <p:cNvPr id="7" name="Picture 6">
            <a:extLst>
              <a:ext uri="{FF2B5EF4-FFF2-40B4-BE49-F238E27FC236}">
                <a16:creationId xmlns:a16="http://schemas.microsoft.com/office/drawing/2014/main" id="{6403C539-03FA-C4A1-BA6C-509CC6F2E7FD}"/>
              </a:ext>
            </a:extLst>
          </p:cNvPr>
          <p:cNvPicPr>
            <a:picLocks noChangeAspect="1"/>
          </p:cNvPicPr>
          <p:nvPr/>
        </p:nvPicPr>
        <p:blipFill>
          <a:blip r:embed="rId3"/>
          <a:stretch>
            <a:fillRect/>
          </a:stretch>
        </p:blipFill>
        <p:spPr>
          <a:xfrm>
            <a:off x="2087418" y="2861211"/>
            <a:ext cx="8220364" cy="3863888"/>
          </a:xfrm>
          <a:prstGeom prst="rect">
            <a:avLst/>
          </a:prstGeom>
        </p:spPr>
      </p:pic>
      <p:sp>
        <p:nvSpPr>
          <p:cNvPr id="8" name="TextBox 7">
            <a:extLst>
              <a:ext uri="{FF2B5EF4-FFF2-40B4-BE49-F238E27FC236}">
                <a16:creationId xmlns:a16="http://schemas.microsoft.com/office/drawing/2014/main" id="{F32CD90B-252A-A2C2-E454-38ACF31E169E}"/>
              </a:ext>
            </a:extLst>
          </p:cNvPr>
          <p:cNvSpPr txBox="1"/>
          <p:nvPr/>
        </p:nvSpPr>
        <p:spPr>
          <a:xfrm>
            <a:off x="1690255" y="903693"/>
            <a:ext cx="8414327" cy="2031325"/>
          </a:xfrm>
          <a:prstGeom prst="rect">
            <a:avLst/>
          </a:prstGeom>
          <a:noFill/>
        </p:spPr>
        <p:txBody>
          <a:bodyPr wrap="square" rtlCol="0">
            <a:spAutoFit/>
          </a:bodyPr>
          <a:lstStyle/>
          <a:p>
            <a:pPr marL="285750" indent="-285750">
              <a:buFont typeface="Arial" panose="020B0604020202020204" pitchFamily="34" charset="0"/>
              <a:buChar char="•"/>
            </a:pPr>
            <a:r>
              <a:rPr lang="en-US" dirty="0"/>
              <a:t>You can send invoices one by one by selecting the word No in the Email Invoice (Yes/No) column and then hit tab.</a:t>
            </a:r>
          </a:p>
          <a:p>
            <a:pPr marL="285750" indent="-285750">
              <a:buFont typeface="Arial" panose="020B0604020202020204" pitchFamily="34" charset="0"/>
              <a:buChar char="•"/>
            </a:pPr>
            <a:r>
              <a:rPr lang="en-US" dirty="0"/>
              <a:t>To sent multiples at once you would select the word No in the Email Invoice (Yes/No) column on the top invoice, scroll to the bottom on the list, hold down shift and select the word No on the last invoice in the same column. It will place a dotted box around the invoices you want to send. Then hit tab and they are in the process of being sent.</a:t>
            </a:r>
          </a:p>
        </p:txBody>
      </p:sp>
      <p:cxnSp>
        <p:nvCxnSpPr>
          <p:cNvPr id="10" name="Straight Arrow Connector 9">
            <a:extLst>
              <a:ext uri="{FF2B5EF4-FFF2-40B4-BE49-F238E27FC236}">
                <a16:creationId xmlns:a16="http://schemas.microsoft.com/office/drawing/2014/main" id="{1EAF9580-E8ED-109C-BD20-1B68127EB0AE}"/>
              </a:ext>
            </a:extLst>
          </p:cNvPr>
          <p:cNvCxnSpPr/>
          <p:nvPr/>
        </p:nvCxnSpPr>
        <p:spPr>
          <a:xfrm>
            <a:off x="1852445" y="5264728"/>
            <a:ext cx="979055" cy="11083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FF3654D1-2D61-C055-2DE9-90481CF8D8E3}"/>
              </a:ext>
            </a:extLst>
          </p:cNvPr>
          <p:cNvSpPr txBox="1"/>
          <p:nvPr/>
        </p:nvSpPr>
        <p:spPr>
          <a:xfrm>
            <a:off x="383013" y="3014176"/>
            <a:ext cx="1501630" cy="1815882"/>
          </a:xfrm>
          <a:prstGeom prst="rect">
            <a:avLst/>
          </a:prstGeom>
          <a:noFill/>
          <a:ln>
            <a:solidFill>
              <a:schemeClr val="tx1"/>
            </a:solidFill>
          </a:ln>
        </p:spPr>
        <p:txBody>
          <a:bodyPr wrap="square" rtlCol="0">
            <a:spAutoFit/>
          </a:bodyPr>
          <a:lstStyle/>
          <a:p>
            <a:r>
              <a:rPr lang="en-US" sz="1400" dirty="0"/>
              <a:t>Tip: Have your - email has been sent filter to no so that you are only looking at invoices that haven’t been sent to clients yet.</a:t>
            </a:r>
          </a:p>
        </p:txBody>
      </p:sp>
      <p:cxnSp>
        <p:nvCxnSpPr>
          <p:cNvPr id="6" name="Straight Arrow Connector 5">
            <a:extLst>
              <a:ext uri="{FF2B5EF4-FFF2-40B4-BE49-F238E27FC236}">
                <a16:creationId xmlns:a16="http://schemas.microsoft.com/office/drawing/2014/main" id="{9CDD7FF1-617F-C0EE-6709-7453A2460BBD}"/>
              </a:ext>
            </a:extLst>
          </p:cNvPr>
          <p:cNvCxnSpPr/>
          <p:nvPr/>
        </p:nvCxnSpPr>
        <p:spPr>
          <a:xfrm>
            <a:off x="1884218" y="3984771"/>
            <a:ext cx="397588"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1" name="Straight Arrow Connector 10">
            <a:extLst>
              <a:ext uri="{FF2B5EF4-FFF2-40B4-BE49-F238E27FC236}">
                <a16:creationId xmlns:a16="http://schemas.microsoft.com/office/drawing/2014/main" id="{239CA3F2-9E4D-D419-B05C-7193243AB506}"/>
              </a:ext>
            </a:extLst>
          </p:cNvPr>
          <p:cNvCxnSpPr/>
          <p:nvPr/>
        </p:nvCxnSpPr>
        <p:spPr>
          <a:xfrm>
            <a:off x="5805182" y="4830058"/>
            <a:ext cx="0" cy="13622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3" name="Straight Connector 12">
            <a:extLst>
              <a:ext uri="{FF2B5EF4-FFF2-40B4-BE49-F238E27FC236}">
                <a16:creationId xmlns:a16="http://schemas.microsoft.com/office/drawing/2014/main" id="{245DA6BE-F21C-78F6-3B45-188AB65E31E9}"/>
              </a:ext>
            </a:extLst>
          </p:cNvPr>
          <p:cNvCxnSpPr/>
          <p:nvPr/>
        </p:nvCxnSpPr>
        <p:spPr>
          <a:xfrm>
            <a:off x="5813571" y="4830058"/>
            <a:ext cx="4790113" cy="0"/>
          </a:xfrm>
          <a:prstGeom prst="line">
            <a:avLst/>
          </a:prstGeom>
        </p:spPr>
        <p:style>
          <a:lnRef idx="1">
            <a:schemeClr val="dk1"/>
          </a:lnRef>
          <a:fillRef idx="0">
            <a:schemeClr val="dk1"/>
          </a:fillRef>
          <a:effectRef idx="0">
            <a:schemeClr val="dk1"/>
          </a:effectRef>
          <a:fontRef idx="minor">
            <a:schemeClr val="tx1"/>
          </a:fontRef>
        </p:style>
      </p:cxnSp>
      <p:sp>
        <p:nvSpPr>
          <p:cNvPr id="14" name="TextBox 13">
            <a:extLst>
              <a:ext uri="{FF2B5EF4-FFF2-40B4-BE49-F238E27FC236}">
                <a16:creationId xmlns:a16="http://schemas.microsoft.com/office/drawing/2014/main" id="{4E2D6F1C-50C7-B2EA-8381-1B282381272E}"/>
              </a:ext>
            </a:extLst>
          </p:cNvPr>
          <p:cNvSpPr txBox="1"/>
          <p:nvPr/>
        </p:nvSpPr>
        <p:spPr>
          <a:xfrm>
            <a:off x="10603684" y="4714613"/>
            <a:ext cx="1367406" cy="1785104"/>
          </a:xfrm>
          <a:prstGeom prst="rect">
            <a:avLst/>
          </a:prstGeom>
          <a:noFill/>
        </p:spPr>
        <p:txBody>
          <a:bodyPr wrap="square" rtlCol="0">
            <a:spAutoFit/>
          </a:bodyPr>
          <a:lstStyle/>
          <a:p>
            <a:r>
              <a:rPr lang="en-US" sz="1100" dirty="0"/>
              <a:t>If you want to remove the invoice from the list without sending check the no in this column to change it to a yes and it will act as if the invoice was sent and remove it from the list.</a:t>
            </a:r>
          </a:p>
        </p:txBody>
      </p:sp>
    </p:spTree>
    <p:extLst>
      <p:ext uri="{BB962C8B-B14F-4D97-AF65-F5344CB8AC3E}">
        <p14:creationId xmlns:p14="http://schemas.microsoft.com/office/powerpoint/2010/main" val="26568732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47CFF3B-9E1F-100A-0F10-C7D8643F1C14}"/>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Content Placeholder 2">
            <a:extLst>
              <a:ext uri="{FF2B5EF4-FFF2-40B4-BE49-F238E27FC236}">
                <a16:creationId xmlns:a16="http://schemas.microsoft.com/office/drawing/2014/main" id="{2A18E5CF-911D-6E6C-F314-BF27904B456E}"/>
              </a:ext>
            </a:extLst>
          </p:cNvPr>
          <p:cNvSpPr txBox="1">
            <a:spLocks/>
          </p:cNvSpPr>
          <p:nvPr/>
        </p:nvSpPr>
        <p:spPr>
          <a:xfrm>
            <a:off x="1852445" y="372340"/>
            <a:ext cx="1768210" cy="466871"/>
          </a:xfrm>
          <a:prstGeom prst="rect">
            <a:avLst/>
          </a:prstGeom>
          <a:ln>
            <a:solidFill>
              <a:schemeClr val="tx1"/>
            </a:solidFill>
          </a:ln>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Font typeface="Arial" panose="020B0604020202020204" pitchFamily="34" charset="0"/>
              <a:buNone/>
            </a:pPr>
            <a:r>
              <a:rPr lang="en-US" dirty="0"/>
              <a:t>Printing Invoices</a:t>
            </a:r>
          </a:p>
        </p:txBody>
      </p:sp>
      <p:pic>
        <p:nvPicPr>
          <p:cNvPr id="7" name="Picture 6">
            <a:extLst>
              <a:ext uri="{FF2B5EF4-FFF2-40B4-BE49-F238E27FC236}">
                <a16:creationId xmlns:a16="http://schemas.microsoft.com/office/drawing/2014/main" id="{5331A503-5D3A-B729-7910-F57954C4307E}"/>
              </a:ext>
            </a:extLst>
          </p:cNvPr>
          <p:cNvPicPr>
            <a:picLocks noChangeAspect="1"/>
          </p:cNvPicPr>
          <p:nvPr/>
        </p:nvPicPr>
        <p:blipFill>
          <a:blip r:embed="rId3"/>
          <a:stretch>
            <a:fillRect/>
          </a:stretch>
        </p:blipFill>
        <p:spPr>
          <a:xfrm>
            <a:off x="1836830" y="2559465"/>
            <a:ext cx="4050179" cy="3507220"/>
          </a:xfrm>
          <a:prstGeom prst="rect">
            <a:avLst/>
          </a:prstGeom>
        </p:spPr>
      </p:pic>
      <p:sp>
        <p:nvSpPr>
          <p:cNvPr id="8" name="TextBox 7">
            <a:extLst>
              <a:ext uri="{FF2B5EF4-FFF2-40B4-BE49-F238E27FC236}">
                <a16:creationId xmlns:a16="http://schemas.microsoft.com/office/drawing/2014/main" id="{2F495FFB-C631-74DE-92CA-46A258C7792A}"/>
              </a:ext>
            </a:extLst>
          </p:cNvPr>
          <p:cNvSpPr txBox="1"/>
          <p:nvPr/>
        </p:nvSpPr>
        <p:spPr>
          <a:xfrm>
            <a:off x="1852445" y="1246909"/>
            <a:ext cx="8732428" cy="1477328"/>
          </a:xfrm>
          <a:prstGeom prst="rect">
            <a:avLst/>
          </a:prstGeom>
          <a:noFill/>
        </p:spPr>
        <p:txBody>
          <a:bodyPr wrap="square" rtlCol="0">
            <a:spAutoFit/>
          </a:bodyPr>
          <a:lstStyle/>
          <a:p>
            <a:pPr marL="285750" indent="-285750">
              <a:buFont typeface="Arial" panose="020B0604020202020204" pitchFamily="34" charset="0"/>
              <a:buChar char="•"/>
            </a:pPr>
            <a:r>
              <a:rPr lang="en-US" dirty="0"/>
              <a:t>After you have emailed your invoices the remaining ones that did not have a billing email assigned will be in the print queue. </a:t>
            </a:r>
          </a:p>
          <a:p>
            <a:pPr lvl="1"/>
            <a:r>
              <a:rPr lang="en-US" dirty="0"/>
              <a:t>	Go to Billing &gt; Invoice Processing &gt; Print Invoices</a:t>
            </a:r>
          </a:p>
          <a:p>
            <a:pPr marL="285750" indent="-285750">
              <a:buFont typeface="Arial" panose="020B0604020202020204" pitchFamily="34" charset="0"/>
              <a:buChar char="•"/>
            </a:pPr>
            <a:r>
              <a:rPr lang="en-US" dirty="0"/>
              <a:t>On the next screen select Invoices as shown on the right</a:t>
            </a:r>
          </a:p>
          <a:p>
            <a:pPr marL="285750" indent="-285750">
              <a:buFont typeface="Arial" panose="020B0604020202020204" pitchFamily="34" charset="0"/>
              <a:buChar char="•"/>
            </a:pPr>
            <a:endParaRPr lang="en-US" dirty="0"/>
          </a:p>
        </p:txBody>
      </p:sp>
      <p:sp>
        <p:nvSpPr>
          <p:cNvPr id="9" name="Rectangle 8">
            <a:extLst>
              <a:ext uri="{FF2B5EF4-FFF2-40B4-BE49-F238E27FC236}">
                <a16:creationId xmlns:a16="http://schemas.microsoft.com/office/drawing/2014/main" id="{F0749BA5-08E9-B444-0C29-97FA33251BA1}"/>
              </a:ext>
            </a:extLst>
          </p:cNvPr>
          <p:cNvSpPr/>
          <p:nvPr/>
        </p:nvSpPr>
        <p:spPr>
          <a:xfrm>
            <a:off x="1852445" y="2559465"/>
            <a:ext cx="857862" cy="508000"/>
          </a:xfrm>
          <a:prstGeom prst="rect">
            <a:avLst/>
          </a:prstGeom>
          <a:no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04AC930-D99F-B8F0-1D02-D01BBE04714E}"/>
              </a:ext>
            </a:extLst>
          </p:cNvPr>
          <p:cNvSpPr/>
          <p:nvPr/>
        </p:nvSpPr>
        <p:spPr>
          <a:xfrm>
            <a:off x="1922283" y="4142201"/>
            <a:ext cx="1781498" cy="424873"/>
          </a:xfrm>
          <a:prstGeom prst="rect">
            <a:avLst/>
          </a:prstGeom>
          <a:no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BB72A48B-8045-81A2-3FDE-149439A2219D}"/>
              </a:ext>
            </a:extLst>
          </p:cNvPr>
          <p:cNvSpPr/>
          <p:nvPr/>
        </p:nvSpPr>
        <p:spPr>
          <a:xfrm>
            <a:off x="3620655" y="5186218"/>
            <a:ext cx="1781498" cy="424873"/>
          </a:xfrm>
          <a:prstGeom prst="rect">
            <a:avLst/>
          </a:prstGeom>
          <a:no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BE40390A-0AB6-FBE9-B8A3-7F1DCA3A4413}"/>
              </a:ext>
            </a:extLst>
          </p:cNvPr>
          <p:cNvPicPr>
            <a:picLocks noChangeAspect="1"/>
          </p:cNvPicPr>
          <p:nvPr/>
        </p:nvPicPr>
        <p:blipFill>
          <a:blip r:embed="rId4"/>
          <a:stretch>
            <a:fillRect/>
          </a:stretch>
        </p:blipFill>
        <p:spPr>
          <a:xfrm>
            <a:off x="7287056" y="3546353"/>
            <a:ext cx="2521961" cy="2996310"/>
          </a:xfrm>
          <a:prstGeom prst="rect">
            <a:avLst/>
          </a:prstGeom>
        </p:spPr>
      </p:pic>
      <p:cxnSp>
        <p:nvCxnSpPr>
          <p:cNvPr id="15" name="Straight Arrow Connector 14">
            <a:extLst>
              <a:ext uri="{FF2B5EF4-FFF2-40B4-BE49-F238E27FC236}">
                <a16:creationId xmlns:a16="http://schemas.microsoft.com/office/drawing/2014/main" id="{8BC00580-52C6-D30F-AA75-73E5A43E63EC}"/>
              </a:ext>
            </a:extLst>
          </p:cNvPr>
          <p:cNvCxnSpPr/>
          <p:nvPr/>
        </p:nvCxnSpPr>
        <p:spPr>
          <a:xfrm>
            <a:off x="6742545" y="3657600"/>
            <a:ext cx="443433" cy="29556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32319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6CE125-5C53-A668-DAD3-6BB8BFA4C084}"/>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Content Placeholder 2">
            <a:extLst>
              <a:ext uri="{FF2B5EF4-FFF2-40B4-BE49-F238E27FC236}">
                <a16:creationId xmlns:a16="http://schemas.microsoft.com/office/drawing/2014/main" id="{B1094910-2059-9506-4A8E-C73C92C475BD}"/>
              </a:ext>
            </a:extLst>
          </p:cNvPr>
          <p:cNvSpPr txBox="1">
            <a:spLocks/>
          </p:cNvSpPr>
          <p:nvPr/>
        </p:nvSpPr>
        <p:spPr>
          <a:xfrm>
            <a:off x="1852445" y="372340"/>
            <a:ext cx="3061300" cy="466871"/>
          </a:xfrm>
          <a:prstGeom prst="rect">
            <a:avLst/>
          </a:prstGeom>
          <a:ln>
            <a:solidFill>
              <a:schemeClr val="tx1"/>
            </a:solidFill>
          </a:ln>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Font typeface="Arial" panose="020B0604020202020204" pitchFamily="34" charset="0"/>
              <a:buNone/>
            </a:pPr>
            <a:r>
              <a:rPr lang="en-US" dirty="0"/>
              <a:t>Printing Invoices Continued</a:t>
            </a:r>
          </a:p>
        </p:txBody>
      </p:sp>
      <p:pic>
        <p:nvPicPr>
          <p:cNvPr id="7" name="Picture 6">
            <a:extLst>
              <a:ext uri="{FF2B5EF4-FFF2-40B4-BE49-F238E27FC236}">
                <a16:creationId xmlns:a16="http://schemas.microsoft.com/office/drawing/2014/main" id="{44F99354-2EF0-7162-41C7-B06EC5D4BABA}"/>
              </a:ext>
            </a:extLst>
          </p:cNvPr>
          <p:cNvPicPr>
            <a:picLocks noChangeAspect="1"/>
          </p:cNvPicPr>
          <p:nvPr/>
        </p:nvPicPr>
        <p:blipFill>
          <a:blip r:embed="rId3"/>
          <a:stretch>
            <a:fillRect/>
          </a:stretch>
        </p:blipFill>
        <p:spPr>
          <a:xfrm>
            <a:off x="1852445" y="2613890"/>
            <a:ext cx="8696771" cy="4053741"/>
          </a:xfrm>
          <a:prstGeom prst="rect">
            <a:avLst/>
          </a:prstGeom>
        </p:spPr>
      </p:pic>
      <p:sp>
        <p:nvSpPr>
          <p:cNvPr id="8" name="TextBox 7">
            <a:extLst>
              <a:ext uri="{FF2B5EF4-FFF2-40B4-BE49-F238E27FC236}">
                <a16:creationId xmlns:a16="http://schemas.microsoft.com/office/drawing/2014/main" id="{32EA72FA-B17A-CA1E-B0B9-52CF12960481}"/>
              </a:ext>
            </a:extLst>
          </p:cNvPr>
          <p:cNvSpPr txBox="1"/>
          <p:nvPr/>
        </p:nvSpPr>
        <p:spPr>
          <a:xfrm>
            <a:off x="1699491" y="1055718"/>
            <a:ext cx="8696771" cy="1477328"/>
          </a:xfrm>
          <a:prstGeom prst="rect">
            <a:avLst/>
          </a:prstGeom>
          <a:noFill/>
        </p:spPr>
        <p:txBody>
          <a:bodyPr wrap="square" rtlCol="0">
            <a:spAutoFit/>
          </a:bodyPr>
          <a:lstStyle/>
          <a:p>
            <a:pPr marL="285750" indent="-285750">
              <a:buFont typeface="Arial" panose="020B0604020202020204" pitchFamily="34" charset="0"/>
              <a:buChar char="•"/>
            </a:pPr>
            <a:r>
              <a:rPr lang="en-US" dirty="0"/>
              <a:t>On the Print Invoices screen you can enter the filters needed.  If you do not see the filters you would like, you can select customize and add filters.</a:t>
            </a:r>
          </a:p>
          <a:p>
            <a:pPr marL="285750" indent="-285750">
              <a:buFont typeface="Arial" panose="020B0604020202020204" pitchFamily="34" charset="0"/>
              <a:buChar char="•"/>
            </a:pPr>
            <a:r>
              <a:rPr lang="en-US" dirty="0"/>
              <a:t>You can also add more columns through the customize button to see specific needed information. You can also sort by clicking on the column to get your desired order. (Sorting by dollar amount may be ideal to avoid sending out the $0.00 invoices)</a:t>
            </a:r>
          </a:p>
        </p:txBody>
      </p:sp>
      <p:cxnSp>
        <p:nvCxnSpPr>
          <p:cNvPr id="10" name="Straight Arrow Connector 9">
            <a:extLst>
              <a:ext uri="{FF2B5EF4-FFF2-40B4-BE49-F238E27FC236}">
                <a16:creationId xmlns:a16="http://schemas.microsoft.com/office/drawing/2014/main" id="{3701A680-398E-1591-408B-88287CC8C6AB}"/>
              </a:ext>
            </a:extLst>
          </p:cNvPr>
          <p:cNvCxnSpPr/>
          <p:nvPr/>
        </p:nvCxnSpPr>
        <p:spPr>
          <a:xfrm>
            <a:off x="1459345" y="5157389"/>
            <a:ext cx="480291"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218841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B8A2765-3986-EF4A-A17D-7865D5DD205B}"/>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Content Placeholder 2">
            <a:extLst>
              <a:ext uri="{FF2B5EF4-FFF2-40B4-BE49-F238E27FC236}">
                <a16:creationId xmlns:a16="http://schemas.microsoft.com/office/drawing/2014/main" id="{C730A996-29BB-A4E8-3B78-0028AEC9E44E}"/>
              </a:ext>
            </a:extLst>
          </p:cNvPr>
          <p:cNvSpPr txBox="1">
            <a:spLocks/>
          </p:cNvSpPr>
          <p:nvPr/>
        </p:nvSpPr>
        <p:spPr>
          <a:xfrm>
            <a:off x="1554295" y="254855"/>
            <a:ext cx="3061300" cy="466871"/>
          </a:xfrm>
          <a:prstGeom prst="rect">
            <a:avLst/>
          </a:prstGeom>
          <a:ln>
            <a:solidFill>
              <a:schemeClr val="tx1"/>
            </a:solidFill>
          </a:ln>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Font typeface="Arial" panose="020B0604020202020204" pitchFamily="34" charset="0"/>
              <a:buNone/>
            </a:pPr>
            <a:r>
              <a:rPr lang="en-US" dirty="0"/>
              <a:t>Printing Invoices Continued</a:t>
            </a:r>
          </a:p>
        </p:txBody>
      </p:sp>
      <p:sp>
        <p:nvSpPr>
          <p:cNvPr id="6" name="TextBox 5">
            <a:extLst>
              <a:ext uri="{FF2B5EF4-FFF2-40B4-BE49-F238E27FC236}">
                <a16:creationId xmlns:a16="http://schemas.microsoft.com/office/drawing/2014/main" id="{037D6086-740B-08AF-6B81-43C6B5269CF4}"/>
              </a:ext>
            </a:extLst>
          </p:cNvPr>
          <p:cNvSpPr txBox="1"/>
          <p:nvPr/>
        </p:nvSpPr>
        <p:spPr>
          <a:xfrm>
            <a:off x="1503495" y="797103"/>
            <a:ext cx="9605819" cy="2585323"/>
          </a:xfrm>
          <a:prstGeom prst="rect">
            <a:avLst/>
          </a:prstGeom>
          <a:noFill/>
        </p:spPr>
        <p:txBody>
          <a:bodyPr wrap="square" rtlCol="0">
            <a:spAutoFit/>
          </a:bodyPr>
          <a:lstStyle/>
          <a:p>
            <a:pPr marL="285750" indent="-285750">
              <a:buFont typeface="Arial" panose="020B0604020202020204" pitchFamily="34" charset="0"/>
              <a:buChar char="•"/>
            </a:pPr>
            <a:r>
              <a:rPr lang="en-US" dirty="0"/>
              <a:t>Once you have your filters and columns added they will remain on your print invoice screen in the future as this is a sticky function.</a:t>
            </a:r>
          </a:p>
          <a:p>
            <a:pPr marL="285750" indent="-285750">
              <a:buFont typeface="Arial" panose="020B0604020202020204" pitchFamily="34" charset="0"/>
              <a:buChar char="•"/>
            </a:pPr>
            <a:r>
              <a:rPr lang="en-US" dirty="0"/>
              <a:t>Select Mark All at the top and each of the invoices will be marked for printing. You can then uncheck any of the $0.00 ones that you see or any others you do not want to print.</a:t>
            </a:r>
          </a:p>
          <a:p>
            <a:pPr marL="285750" indent="-285750">
              <a:buFont typeface="Arial" panose="020B0604020202020204" pitchFamily="34" charset="0"/>
              <a:buChar char="•"/>
            </a:pPr>
            <a:r>
              <a:rPr lang="en-US" dirty="0"/>
              <a:t>Select Print. This will move the invoices into PDF format on another tab that you can print and mail.</a:t>
            </a:r>
          </a:p>
          <a:p>
            <a:pPr marL="285750" indent="-285750">
              <a:buFont typeface="Arial" panose="020B0604020202020204" pitchFamily="34" charset="0"/>
              <a:buChar char="•"/>
            </a:pPr>
            <a:r>
              <a:rPr lang="en-US" dirty="0"/>
              <a:t>After they have all been printed go back and select all of the $0 invoices select print but then close out of the PDF portfolio so that they do not get sent to the printer and your queue is clear. </a:t>
            </a:r>
          </a:p>
          <a:p>
            <a:pPr marL="285750" indent="-285750">
              <a:buFont typeface="Arial" panose="020B0604020202020204" pitchFamily="34" charset="0"/>
              <a:buChar char="•"/>
            </a:pPr>
            <a:endParaRPr lang="en-US" dirty="0"/>
          </a:p>
        </p:txBody>
      </p:sp>
      <p:pic>
        <p:nvPicPr>
          <p:cNvPr id="9" name="Picture 8">
            <a:extLst>
              <a:ext uri="{FF2B5EF4-FFF2-40B4-BE49-F238E27FC236}">
                <a16:creationId xmlns:a16="http://schemas.microsoft.com/office/drawing/2014/main" id="{38DE0512-7695-A8CB-FBAC-291C3AB70709}"/>
              </a:ext>
            </a:extLst>
          </p:cNvPr>
          <p:cNvPicPr>
            <a:picLocks noChangeAspect="1"/>
          </p:cNvPicPr>
          <p:nvPr/>
        </p:nvPicPr>
        <p:blipFill>
          <a:blip r:embed="rId3"/>
          <a:stretch>
            <a:fillRect/>
          </a:stretch>
        </p:blipFill>
        <p:spPr>
          <a:xfrm>
            <a:off x="2206304" y="3057808"/>
            <a:ext cx="7751427" cy="3684268"/>
          </a:xfrm>
          <a:prstGeom prst="rect">
            <a:avLst/>
          </a:prstGeom>
        </p:spPr>
      </p:pic>
      <p:cxnSp>
        <p:nvCxnSpPr>
          <p:cNvPr id="11" name="Straight Arrow Connector 10">
            <a:extLst>
              <a:ext uri="{FF2B5EF4-FFF2-40B4-BE49-F238E27FC236}">
                <a16:creationId xmlns:a16="http://schemas.microsoft.com/office/drawing/2014/main" id="{82FCE87F-A511-87A6-32B6-F7ED79FC20B8}"/>
              </a:ext>
            </a:extLst>
          </p:cNvPr>
          <p:cNvCxnSpPr>
            <a:cxnSpLocks/>
          </p:cNvCxnSpPr>
          <p:nvPr/>
        </p:nvCxnSpPr>
        <p:spPr>
          <a:xfrm>
            <a:off x="3252724" y="3123628"/>
            <a:ext cx="0" cy="454277"/>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34DC45CE-9B8A-789A-C541-D2B252A0354C}"/>
              </a:ext>
            </a:extLst>
          </p:cNvPr>
          <p:cNvSpPr/>
          <p:nvPr/>
        </p:nvSpPr>
        <p:spPr>
          <a:xfrm>
            <a:off x="2201395" y="5488170"/>
            <a:ext cx="496472" cy="1284153"/>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Arrow Connector 13">
            <a:extLst>
              <a:ext uri="{FF2B5EF4-FFF2-40B4-BE49-F238E27FC236}">
                <a16:creationId xmlns:a16="http://schemas.microsoft.com/office/drawing/2014/main" id="{3CAC6863-A8E0-48DD-83FA-41BC021C8EB3}"/>
              </a:ext>
            </a:extLst>
          </p:cNvPr>
          <p:cNvCxnSpPr/>
          <p:nvPr/>
        </p:nvCxnSpPr>
        <p:spPr>
          <a:xfrm>
            <a:off x="1503495" y="3718607"/>
            <a:ext cx="697900"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738800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20A96BA-FEA7-A2BD-6BBF-B490FDBB1ADE}"/>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Content Placeholder 2">
            <a:extLst>
              <a:ext uri="{FF2B5EF4-FFF2-40B4-BE49-F238E27FC236}">
                <a16:creationId xmlns:a16="http://schemas.microsoft.com/office/drawing/2014/main" id="{2D7083A0-2100-A311-8D77-8FB7F79DC042}"/>
              </a:ext>
            </a:extLst>
          </p:cNvPr>
          <p:cNvSpPr txBox="1">
            <a:spLocks/>
          </p:cNvSpPr>
          <p:nvPr/>
        </p:nvSpPr>
        <p:spPr>
          <a:xfrm>
            <a:off x="1554295" y="254855"/>
            <a:ext cx="2002637" cy="466871"/>
          </a:xfrm>
          <a:prstGeom prst="rect">
            <a:avLst/>
          </a:prstGeom>
          <a:ln>
            <a:solidFill>
              <a:schemeClr val="tx1"/>
            </a:solidFill>
          </a:ln>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Font typeface="Arial" panose="020B0604020202020204" pitchFamily="34" charset="0"/>
              <a:buNone/>
            </a:pPr>
            <a:r>
              <a:rPr lang="en-US" dirty="0"/>
              <a:t>Billing Agreements</a:t>
            </a:r>
          </a:p>
        </p:txBody>
      </p:sp>
      <p:sp>
        <p:nvSpPr>
          <p:cNvPr id="10" name="TextBox 9">
            <a:extLst>
              <a:ext uri="{FF2B5EF4-FFF2-40B4-BE49-F238E27FC236}">
                <a16:creationId xmlns:a16="http://schemas.microsoft.com/office/drawing/2014/main" id="{A0AE751B-81C1-6EE8-C48B-0B3B7D48AB46}"/>
              </a:ext>
            </a:extLst>
          </p:cNvPr>
          <p:cNvSpPr txBox="1"/>
          <p:nvPr/>
        </p:nvSpPr>
        <p:spPr>
          <a:xfrm>
            <a:off x="1453215" y="908850"/>
            <a:ext cx="5276675" cy="2585323"/>
          </a:xfrm>
          <a:prstGeom prst="rect">
            <a:avLst/>
          </a:prstGeom>
          <a:noFill/>
        </p:spPr>
        <p:txBody>
          <a:bodyPr wrap="square" rtlCol="0">
            <a:spAutoFit/>
          </a:bodyPr>
          <a:lstStyle/>
          <a:p>
            <a:pPr marL="285750" indent="-285750">
              <a:buFont typeface="Arial" panose="020B0604020202020204" pitchFamily="34" charset="0"/>
              <a:buChar char="•"/>
            </a:pPr>
            <a:r>
              <a:rPr lang="en-US" dirty="0"/>
              <a:t>Billing Agreements are recurring Progress Billing for your clients. Billing Agreements can be found and created with the following path shown to the right.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This list shows 4 views. </a:t>
            </a:r>
          </a:p>
          <a:p>
            <a:pPr marL="742950" lvl="1" indent="-285750">
              <a:buFont typeface="Arial" panose="020B0604020202020204" pitchFamily="34" charset="0"/>
              <a:buChar char="•"/>
            </a:pPr>
            <a:r>
              <a:rPr lang="en-US" dirty="0"/>
              <a:t>Active Billing Agreements</a:t>
            </a:r>
          </a:p>
          <a:p>
            <a:pPr marL="742950" lvl="1" indent="-285750">
              <a:buFont typeface="Arial" panose="020B0604020202020204" pitchFamily="34" charset="0"/>
              <a:buChar char="•"/>
            </a:pPr>
            <a:r>
              <a:rPr lang="en-US" dirty="0"/>
              <a:t>Upcoming Renewal Billing Agreements</a:t>
            </a:r>
          </a:p>
          <a:p>
            <a:pPr marL="742950" lvl="1" indent="-285750">
              <a:buFont typeface="Arial" panose="020B0604020202020204" pitchFamily="34" charset="0"/>
              <a:buChar char="•"/>
            </a:pPr>
            <a:r>
              <a:rPr lang="en-US" dirty="0"/>
              <a:t>Completed or Cancelled w No Renewal</a:t>
            </a:r>
          </a:p>
          <a:p>
            <a:pPr marL="742950" lvl="1" indent="-285750">
              <a:buFont typeface="Arial" panose="020B0604020202020204" pitchFamily="34" charset="0"/>
              <a:buChar char="•"/>
            </a:pPr>
            <a:r>
              <a:rPr lang="en-US" dirty="0"/>
              <a:t>Failed Billing Agreements</a:t>
            </a:r>
          </a:p>
        </p:txBody>
      </p:sp>
      <p:pic>
        <p:nvPicPr>
          <p:cNvPr id="12" name="Picture 11">
            <a:extLst>
              <a:ext uri="{FF2B5EF4-FFF2-40B4-BE49-F238E27FC236}">
                <a16:creationId xmlns:a16="http://schemas.microsoft.com/office/drawing/2014/main" id="{6E4DF499-7394-1F59-7DF5-44FC825DF120}"/>
              </a:ext>
            </a:extLst>
          </p:cNvPr>
          <p:cNvPicPr>
            <a:picLocks noChangeAspect="1"/>
          </p:cNvPicPr>
          <p:nvPr/>
        </p:nvPicPr>
        <p:blipFill>
          <a:blip r:embed="rId3"/>
          <a:stretch>
            <a:fillRect/>
          </a:stretch>
        </p:blipFill>
        <p:spPr>
          <a:xfrm>
            <a:off x="7321545" y="947334"/>
            <a:ext cx="2590698" cy="2014988"/>
          </a:xfrm>
          <a:prstGeom prst="rect">
            <a:avLst/>
          </a:prstGeom>
        </p:spPr>
      </p:pic>
      <p:sp>
        <p:nvSpPr>
          <p:cNvPr id="13" name="Rectangle 12">
            <a:extLst>
              <a:ext uri="{FF2B5EF4-FFF2-40B4-BE49-F238E27FC236}">
                <a16:creationId xmlns:a16="http://schemas.microsoft.com/office/drawing/2014/main" id="{980C5B0A-B7D0-3037-FAE0-5BA311666CF0}"/>
              </a:ext>
            </a:extLst>
          </p:cNvPr>
          <p:cNvSpPr/>
          <p:nvPr/>
        </p:nvSpPr>
        <p:spPr>
          <a:xfrm>
            <a:off x="7231395" y="947334"/>
            <a:ext cx="503255" cy="336340"/>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95302E4-E5F5-520D-EEE2-5E86D62D6B81}"/>
              </a:ext>
            </a:extLst>
          </p:cNvPr>
          <p:cNvSpPr/>
          <p:nvPr/>
        </p:nvSpPr>
        <p:spPr>
          <a:xfrm>
            <a:off x="7231394" y="1319190"/>
            <a:ext cx="503255" cy="336340"/>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1270B596-E3CC-4000-A119-B6F733FF7660}"/>
              </a:ext>
            </a:extLst>
          </p:cNvPr>
          <p:cNvSpPr/>
          <p:nvPr/>
        </p:nvSpPr>
        <p:spPr>
          <a:xfrm>
            <a:off x="8291204" y="1786658"/>
            <a:ext cx="1070910" cy="336340"/>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2CA4DE15-DC5E-7DBA-D36A-B8BC1D0C50ED}"/>
              </a:ext>
            </a:extLst>
          </p:cNvPr>
          <p:cNvPicPr>
            <a:picLocks noChangeAspect="1"/>
          </p:cNvPicPr>
          <p:nvPr/>
        </p:nvPicPr>
        <p:blipFill>
          <a:blip r:embed="rId4"/>
          <a:stretch>
            <a:fillRect/>
          </a:stretch>
        </p:blipFill>
        <p:spPr>
          <a:xfrm>
            <a:off x="1780515" y="3681298"/>
            <a:ext cx="8131728" cy="3093732"/>
          </a:xfrm>
          <a:prstGeom prst="rect">
            <a:avLst/>
          </a:prstGeom>
        </p:spPr>
      </p:pic>
    </p:spTree>
    <p:extLst>
      <p:ext uri="{BB962C8B-B14F-4D97-AF65-F5344CB8AC3E}">
        <p14:creationId xmlns:p14="http://schemas.microsoft.com/office/powerpoint/2010/main" val="36093413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20A96BA-FEA7-A2BD-6BBF-B490FDBB1ADE}"/>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Content Placeholder 2">
            <a:extLst>
              <a:ext uri="{FF2B5EF4-FFF2-40B4-BE49-F238E27FC236}">
                <a16:creationId xmlns:a16="http://schemas.microsoft.com/office/drawing/2014/main" id="{2D7083A0-2100-A311-8D77-8FB7F79DC042}"/>
              </a:ext>
            </a:extLst>
          </p:cNvPr>
          <p:cNvSpPr txBox="1">
            <a:spLocks/>
          </p:cNvSpPr>
          <p:nvPr/>
        </p:nvSpPr>
        <p:spPr>
          <a:xfrm>
            <a:off x="1554295" y="254855"/>
            <a:ext cx="2715701" cy="466871"/>
          </a:xfrm>
          <a:prstGeom prst="rect">
            <a:avLst/>
          </a:prstGeom>
          <a:ln>
            <a:solidFill>
              <a:schemeClr val="tx1"/>
            </a:solidFill>
          </a:ln>
        </p:spPr>
        <p:txBody>
          <a:bodyPr vert="horz" lIns="91440" tIns="45720" rIns="91440" bIns="45720" rtlCol="0">
            <a:normAutofit fontScale="85000" lnSpcReduction="10000"/>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Font typeface="Arial" panose="020B0604020202020204" pitchFamily="34" charset="0"/>
              <a:buNone/>
            </a:pPr>
            <a:r>
              <a:rPr lang="en-US" dirty="0"/>
              <a:t>Billing Agreements Continued</a:t>
            </a:r>
          </a:p>
        </p:txBody>
      </p:sp>
      <p:pic>
        <p:nvPicPr>
          <p:cNvPr id="2" name="Picture 1">
            <a:extLst>
              <a:ext uri="{FF2B5EF4-FFF2-40B4-BE49-F238E27FC236}">
                <a16:creationId xmlns:a16="http://schemas.microsoft.com/office/drawing/2014/main" id="{8082623B-A6ED-181C-E27E-A1611F9FA859}"/>
              </a:ext>
            </a:extLst>
          </p:cNvPr>
          <p:cNvPicPr>
            <a:picLocks noChangeAspect="1"/>
          </p:cNvPicPr>
          <p:nvPr/>
        </p:nvPicPr>
        <p:blipFill>
          <a:blip r:embed="rId3"/>
          <a:stretch>
            <a:fillRect/>
          </a:stretch>
        </p:blipFill>
        <p:spPr>
          <a:xfrm>
            <a:off x="1543110" y="1156212"/>
            <a:ext cx="8131728" cy="3093732"/>
          </a:xfrm>
          <a:prstGeom prst="rect">
            <a:avLst/>
          </a:prstGeom>
        </p:spPr>
      </p:pic>
      <p:sp>
        <p:nvSpPr>
          <p:cNvPr id="3" name="TextBox 2">
            <a:extLst>
              <a:ext uri="{FF2B5EF4-FFF2-40B4-BE49-F238E27FC236}">
                <a16:creationId xmlns:a16="http://schemas.microsoft.com/office/drawing/2014/main" id="{F01845BB-7F2A-FA46-671A-1B4006198E76}"/>
              </a:ext>
            </a:extLst>
          </p:cNvPr>
          <p:cNvSpPr txBox="1"/>
          <p:nvPr/>
        </p:nvSpPr>
        <p:spPr>
          <a:xfrm>
            <a:off x="1661020" y="4714613"/>
            <a:ext cx="8131728" cy="1200329"/>
          </a:xfrm>
          <a:prstGeom prst="rect">
            <a:avLst/>
          </a:prstGeom>
          <a:noFill/>
        </p:spPr>
        <p:txBody>
          <a:bodyPr wrap="square" rtlCol="0">
            <a:spAutoFit/>
          </a:bodyPr>
          <a:lstStyle/>
          <a:p>
            <a:pPr marL="285750" indent="-285750">
              <a:buFont typeface="Arial" panose="020B0604020202020204" pitchFamily="34" charset="0"/>
              <a:buChar char="•"/>
            </a:pPr>
            <a:r>
              <a:rPr lang="en-US" dirty="0"/>
              <a:t>The Billing agreement list is a quick and effective way to find all clients who have or have had billing agreements. </a:t>
            </a:r>
          </a:p>
          <a:p>
            <a:pPr marL="285750" indent="-285750">
              <a:buFont typeface="Arial" panose="020B0604020202020204" pitchFamily="34" charset="0"/>
              <a:buChar char="•"/>
            </a:pPr>
            <a:r>
              <a:rPr lang="en-US" dirty="0"/>
              <a:t>There is also a New Billing Agreement button found at the top where you can enter in new agreements.</a:t>
            </a:r>
          </a:p>
        </p:txBody>
      </p:sp>
      <p:cxnSp>
        <p:nvCxnSpPr>
          <p:cNvPr id="7" name="Straight Arrow Connector 6">
            <a:extLst>
              <a:ext uri="{FF2B5EF4-FFF2-40B4-BE49-F238E27FC236}">
                <a16:creationId xmlns:a16="http://schemas.microsoft.com/office/drawing/2014/main" id="{A24CB469-868E-93BB-C445-3DC95C13D0FA}"/>
              </a:ext>
            </a:extLst>
          </p:cNvPr>
          <p:cNvCxnSpPr/>
          <p:nvPr/>
        </p:nvCxnSpPr>
        <p:spPr>
          <a:xfrm flipH="1">
            <a:off x="4353886" y="1862356"/>
            <a:ext cx="696286"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326630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20A96BA-FEA7-A2BD-6BBF-B490FDBB1ADE}"/>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Content Placeholder 2">
            <a:extLst>
              <a:ext uri="{FF2B5EF4-FFF2-40B4-BE49-F238E27FC236}">
                <a16:creationId xmlns:a16="http://schemas.microsoft.com/office/drawing/2014/main" id="{2D7083A0-2100-A311-8D77-8FB7F79DC042}"/>
              </a:ext>
            </a:extLst>
          </p:cNvPr>
          <p:cNvSpPr txBox="1">
            <a:spLocks/>
          </p:cNvSpPr>
          <p:nvPr/>
        </p:nvSpPr>
        <p:spPr>
          <a:xfrm>
            <a:off x="1554295" y="290151"/>
            <a:ext cx="2715701" cy="355802"/>
          </a:xfrm>
          <a:prstGeom prst="rect">
            <a:avLst/>
          </a:prstGeom>
          <a:ln>
            <a:solidFill>
              <a:schemeClr val="tx1"/>
            </a:solidFill>
          </a:ln>
        </p:spPr>
        <p:txBody>
          <a:bodyPr vert="horz" lIns="91440" tIns="45720" rIns="91440" bIns="45720" rtlCol="0">
            <a:normAutofit fontScale="85000" lnSpcReduction="10000"/>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Font typeface="Arial" panose="020B0604020202020204" pitchFamily="34" charset="0"/>
              <a:buNone/>
            </a:pPr>
            <a:r>
              <a:rPr lang="en-US" dirty="0"/>
              <a:t>Billing Agreements Continued</a:t>
            </a:r>
          </a:p>
        </p:txBody>
      </p:sp>
      <p:sp>
        <p:nvSpPr>
          <p:cNvPr id="7" name="TextBox 6">
            <a:extLst>
              <a:ext uri="{FF2B5EF4-FFF2-40B4-BE49-F238E27FC236}">
                <a16:creationId xmlns:a16="http://schemas.microsoft.com/office/drawing/2014/main" id="{48E45437-689F-39BC-585D-4DCD004A1A78}"/>
              </a:ext>
            </a:extLst>
          </p:cNvPr>
          <p:cNvSpPr txBox="1"/>
          <p:nvPr/>
        </p:nvSpPr>
        <p:spPr>
          <a:xfrm>
            <a:off x="8565161" y="6451134"/>
            <a:ext cx="3070370" cy="369332"/>
          </a:xfrm>
          <a:prstGeom prst="rect">
            <a:avLst/>
          </a:prstGeom>
          <a:noFill/>
        </p:spPr>
        <p:txBody>
          <a:bodyPr wrap="square" rtlCol="0">
            <a:spAutoFit/>
          </a:bodyPr>
          <a:lstStyle/>
          <a:p>
            <a:r>
              <a:rPr lang="en-US" dirty="0"/>
              <a:t>Continued on the next slide</a:t>
            </a:r>
          </a:p>
        </p:txBody>
      </p:sp>
      <p:pic>
        <p:nvPicPr>
          <p:cNvPr id="8" name="Picture 7">
            <a:extLst>
              <a:ext uri="{FF2B5EF4-FFF2-40B4-BE49-F238E27FC236}">
                <a16:creationId xmlns:a16="http://schemas.microsoft.com/office/drawing/2014/main" id="{928EAC8E-558A-9B46-B2C4-BB4A7F7D4202}"/>
              </a:ext>
            </a:extLst>
          </p:cNvPr>
          <p:cNvPicPr>
            <a:picLocks noChangeAspect="1"/>
          </p:cNvPicPr>
          <p:nvPr/>
        </p:nvPicPr>
        <p:blipFill>
          <a:blip r:embed="rId3"/>
          <a:stretch>
            <a:fillRect/>
          </a:stretch>
        </p:blipFill>
        <p:spPr>
          <a:xfrm>
            <a:off x="1664426" y="2591930"/>
            <a:ext cx="9221075" cy="3849480"/>
          </a:xfrm>
          <a:prstGeom prst="rect">
            <a:avLst/>
          </a:prstGeom>
        </p:spPr>
      </p:pic>
      <p:sp>
        <p:nvSpPr>
          <p:cNvPr id="3" name="TextBox 2">
            <a:extLst>
              <a:ext uri="{FF2B5EF4-FFF2-40B4-BE49-F238E27FC236}">
                <a16:creationId xmlns:a16="http://schemas.microsoft.com/office/drawing/2014/main" id="{F38CD616-98F3-0B4B-DA3A-FF30405B83DF}"/>
              </a:ext>
            </a:extLst>
          </p:cNvPr>
          <p:cNvSpPr txBox="1"/>
          <p:nvPr/>
        </p:nvSpPr>
        <p:spPr>
          <a:xfrm>
            <a:off x="1426125" y="741778"/>
            <a:ext cx="10261050" cy="2062103"/>
          </a:xfrm>
          <a:prstGeom prst="rect">
            <a:avLst/>
          </a:prstGeom>
          <a:noFill/>
        </p:spPr>
        <p:txBody>
          <a:bodyPr wrap="square" rtlCol="0">
            <a:spAutoFit/>
          </a:bodyPr>
          <a:lstStyle/>
          <a:p>
            <a:pPr marL="285750" indent="-285750">
              <a:buFont typeface="Arial" panose="020B0604020202020204" pitchFamily="34" charset="0"/>
              <a:buChar char="•"/>
            </a:pPr>
            <a:r>
              <a:rPr lang="en-US" sz="1600" dirty="0"/>
              <a:t>When creating a new billing agreement you must fill out all fields as shown below.</a:t>
            </a:r>
          </a:p>
          <a:p>
            <a:pPr marL="285750" indent="-285750">
              <a:buFont typeface="Arial" panose="020B0604020202020204" pitchFamily="34" charset="0"/>
              <a:buChar char="•"/>
            </a:pPr>
            <a:r>
              <a:rPr lang="en-US" sz="1600" dirty="0"/>
              <a:t>In this example the name of the agreement is Monthly Bookkeeping (Clients can have multiple billing agreements or multiple lines on one billing agreement)</a:t>
            </a:r>
          </a:p>
          <a:p>
            <a:pPr marL="285750" indent="-285750">
              <a:buFont typeface="Arial" panose="020B0604020202020204" pitchFamily="34" charset="0"/>
              <a:buChar char="•"/>
            </a:pPr>
            <a:r>
              <a:rPr lang="en-US" sz="1600" dirty="0"/>
              <a:t>Enter in the client, the initial billing date and the initial invoice date</a:t>
            </a:r>
          </a:p>
          <a:p>
            <a:pPr marL="285750" indent="-285750">
              <a:buFont typeface="Arial" panose="020B0604020202020204" pitchFamily="34" charset="0"/>
              <a:buChar char="•"/>
            </a:pPr>
            <a:r>
              <a:rPr lang="en-US" sz="1600" dirty="0"/>
              <a:t>Enter in a memo to appear on the client dashboard, choose if this can be auto approved and the next review date.</a:t>
            </a:r>
          </a:p>
          <a:p>
            <a:pPr marL="742950" lvl="1" indent="-285750">
              <a:buFont typeface="Arial" panose="020B0604020202020204" pitchFamily="34" charset="0"/>
              <a:buChar char="•"/>
            </a:pPr>
            <a:r>
              <a:rPr lang="en-US" sz="1600" dirty="0"/>
              <a:t>Select the Auto-Approve invoice request if you want the system to automatically generate and approve the invoice. If you do not select this box then the invoice will go into your pending approval request queue.</a:t>
            </a:r>
            <a:endParaRPr lang="en-US" dirty="0"/>
          </a:p>
        </p:txBody>
      </p:sp>
    </p:spTree>
    <p:extLst>
      <p:ext uri="{BB962C8B-B14F-4D97-AF65-F5344CB8AC3E}">
        <p14:creationId xmlns:p14="http://schemas.microsoft.com/office/powerpoint/2010/main" val="34163947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ED51135-036C-98C3-FC85-7C39F523D23D}"/>
              </a:ext>
            </a:extLst>
          </p:cNvPr>
          <p:cNvPicPr>
            <a:picLocks noChangeAspect="1"/>
          </p:cNvPicPr>
          <p:nvPr/>
        </p:nvPicPr>
        <p:blipFill>
          <a:blip r:embed="rId2"/>
          <a:stretch>
            <a:fillRect/>
          </a:stretch>
        </p:blipFill>
        <p:spPr>
          <a:xfrm>
            <a:off x="1196032" y="3060210"/>
            <a:ext cx="8486775" cy="3542935"/>
          </a:xfrm>
          <a:prstGeom prst="rect">
            <a:avLst/>
          </a:prstGeom>
        </p:spPr>
      </p:pic>
      <p:pic>
        <p:nvPicPr>
          <p:cNvPr id="4" name="Picture 3">
            <a:extLst>
              <a:ext uri="{FF2B5EF4-FFF2-40B4-BE49-F238E27FC236}">
                <a16:creationId xmlns:a16="http://schemas.microsoft.com/office/drawing/2014/main" id="{220A96BA-FEA7-A2BD-6BBF-B490FDBB1ADE}"/>
              </a:ext>
            </a:extLst>
          </p:cNvPr>
          <p:cNvPicPr>
            <a:picLocks noChangeAspect="1"/>
          </p:cNvPicPr>
          <p:nvPr/>
        </p:nvPicPr>
        <p:blipFill>
          <a:blip r:embed="rId3"/>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Content Placeholder 2">
            <a:extLst>
              <a:ext uri="{FF2B5EF4-FFF2-40B4-BE49-F238E27FC236}">
                <a16:creationId xmlns:a16="http://schemas.microsoft.com/office/drawing/2014/main" id="{2D7083A0-2100-A311-8D77-8FB7F79DC042}"/>
              </a:ext>
            </a:extLst>
          </p:cNvPr>
          <p:cNvSpPr txBox="1">
            <a:spLocks/>
          </p:cNvSpPr>
          <p:nvPr/>
        </p:nvSpPr>
        <p:spPr>
          <a:xfrm>
            <a:off x="1554295" y="254855"/>
            <a:ext cx="2715701" cy="466871"/>
          </a:xfrm>
          <a:prstGeom prst="rect">
            <a:avLst/>
          </a:prstGeom>
          <a:ln>
            <a:solidFill>
              <a:schemeClr val="tx1"/>
            </a:solidFill>
          </a:ln>
        </p:spPr>
        <p:txBody>
          <a:bodyPr vert="horz" lIns="91440" tIns="45720" rIns="91440" bIns="45720" rtlCol="0">
            <a:normAutofit fontScale="85000" lnSpcReduction="10000"/>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Font typeface="Arial" panose="020B0604020202020204" pitchFamily="34" charset="0"/>
              <a:buNone/>
            </a:pPr>
            <a:r>
              <a:rPr lang="en-US" dirty="0"/>
              <a:t>Billing Agreements Continued</a:t>
            </a:r>
          </a:p>
        </p:txBody>
      </p:sp>
      <p:sp>
        <p:nvSpPr>
          <p:cNvPr id="3" name="TextBox 2">
            <a:extLst>
              <a:ext uri="{FF2B5EF4-FFF2-40B4-BE49-F238E27FC236}">
                <a16:creationId xmlns:a16="http://schemas.microsoft.com/office/drawing/2014/main" id="{62A5ADF7-5DE9-92EC-4A8B-0EAEAB340B1D}"/>
              </a:ext>
            </a:extLst>
          </p:cNvPr>
          <p:cNvSpPr txBox="1"/>
          <p:nvPr/>
        </p:nvSpPr>
        <p:spPr>
          <a:xfrm>
            <a:off x="1899728" y="786527"/>
            <a:ext cx="9601065" cy="2585323"/>
          </a:xfrm>
          <a:prstGeom prst="rect">
            <a:avLst/>
          </a:prstGeom>
          <a:noFill/>
        </p:spPr>
        <p:txBody>
          <a:bodyPr wrap="square" rtlCol="0">
            <a:spAutoFit/>
          </a:bodyPr>
          <a:lstStyle/>
          <a:p>
            <a:pPr marL="285750" indent="-285750">
              <a:buFont typeface="Arial" panose="020B0604020202020204" pitchFamily="34" charset="0"/>
              <a:buChar char="•"/>
            </a:pPr>
            <a:r>
              <a:rPr lang="en-US" dirty="0"/>
              <a:t>Recurrence Information</a:t>
            </a:r>
          </a:p>
          <a:p>
            <a:pPr marL="742950" lvl="1" indent="-285750">
              <a:buFont typeface="Arial" panose="020B0604020202020204" pitchFamily="34" charset="0"/>
              <a:buChar char="•"/>
            </a:pPr>
            <a:r>
              <a:rPr lang="en-US" dirty="0"/>
              <a:t>Enter how many times you want it to bill per week, month, quarter, or year.</a:t>
            </a:r>
          </a:p>
          <a:p>
            <a:pPr marL="742950" lvl="1" indent="-285750">
              <a:buFont typeface="Arial" panose="020B0604020202020204" pitchFamily="34" charset="0"/>
              <a:buChar char="•"/>
            </a:pPr>
            <a:r>
              <a:rPr lang="en-US" dirty="0"/>
              <a:t>Enter how many installments you would like billed. In this example I said I wanted a review date at the end of the year and then I listed eleven installments to populate until the end of the year as I will create a new one with an updated amount.</a:t>
            </a:r>
          </a:p>
          <a:p>
            <a:pPr marL="742950" lvl="1" indent="-285750">
              <a:buFont typeface="Arial" panose="020B0604020202020204" pitchFamily="34" charset="0"/>
              <a:buChar char="•"/>
            </a:pPr>
            <a:r>
              <a:rPr lang="en-US" dirty="0"/>
              <a:t>Then create your line(s) for billing with a proper PROGRESS item, a billing description that will appear on the invoice, and the amount for the line.</a:t>
            </a:r>
          </a:p>
          <a:p>
            <a:pPr marL="742950" lvl="1" indent="-285750">
              <a:buFont typeface="Arial" panose="020B0604020202020204" pitchFamily="34" charset="0"/>
              <a:buChar char="•"/>
            </a:pPr>
            <a:r>
              <a:rPr lang="en-US" dirty="0"/>
              <a:t>Verify everything is correct and select Save.</a:t>
            </a:r>
          </a:p>
          <a:p>
            <a:pPr marL="742950" lvl="1" indent="-285750">
              <a:buFont typeface="Arial" panose="020B0604020202020204" pitchFamily="34" charset="0"/>
              <a:buChar char="•"/>
            </a:pPr>
            <a:endParaRPr lang="en-US" dirty="0"/>
          </a:p>
        </p:txBody>
      </p:sp>
    </p:spTree>
    <p:extLst>
      <p:ext uri="{BB962C8B-B14F-4D97-AF65-F5344CB8AC3E}">
        <p14:creationId xmlns:p14="http://schemas.microsoft.com/office/powerpoint/2010/main" val="16642400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20A96BA-FEA7-A2BD-6BBF-B490FDBB1ADE}"/>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Content Placeholder 2">
            <a:extLst>
              <a:ext uri="{FF2B5EF4-FFF2-40B4-BE49-F238E27FC236}">
                <a16:creationId xmlns:a16="http://schemas.microsoft.com/office/drawing/2014/main" id="{2D7083A0-2100-A311-8D77-8FB7F79DC042}"/>
              </a:ext>
            </a:extLst>
          </p:cNvPr>
          <p:cNvSpPr txBox="1">
            <a:spLocks/>
          </p:cNvSpPr>
          <p:nvPr/>
        </p:nvSpPr>
        <p:spPr>
          <a:xfrm>
            <a:off x="1554295" y="254855"/>
            <a:ext cx="2715701" cy="466871"/>
          </a:xfrm>
          <a:prstGeom prst="rect">
            <a:avLst/>
          </a:prstGeom>
          <a:ln>
            <a:solidFill>
              <a:schemeClr val="tx1"/>
            </a:solidFill>
          </a:ln>
        </p:spPr>
        <p:txBody>
          <a:bodyPr vert="horz" lIns="91440" tIns="45720" rIns="91440" bIns="45720" rtlCol="0">
            <a:normAutofit fontScale="85000" lnSpcReduction="10000"/>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Font typeface="Arial" panose="020B0604020202020204" pitchFamily="34" charset="0"/>
              <a:buNone/>
            </a:pPr>
            <a:r>
              <a:rPr lang="en-US" dirty="0"/>
              <a:t>Billing Agreements Continued</a:t>
            </a:r>
          </a:p>
        </p:txBody>
      </p:sp>
      <p:sp>
        <p:nvSpPr>
          <p:cNvPr id="3" name="TextBox 2">
            <a:extLst>
              <a:ext uri="{FF2B5EF4-FFF2-40B4-BE49-F238E27FC236}">
                <a16:creationId xmlns:a16="http://schemas.microsoft.com/office/drawing/2014/main" id="{FC12E721-E7A2-DD89-3C0C-95BF545BBAE7}"/>
              </a:ext>
            </a:extLst>
          </p:cNvPr>
          <p:cNvSpPr txBox="1"/>
          <p:nvPr/>
        </p:nvSpPr>
        <p:spPr>
          <a:xfrm>
            <a:off x="1554295" y="1249960"/>
            <a:ext cx="7321257" cy="1754326"/>
          </a:xfrm>
          <a:prstGeom prst="rect">
            <a:avLst/>
          </a:prstGeom>
          <a:noFill/>
        </p:spPr>
        <p:txBody>
          <a:bodyPr wrap="square" rtlCol="0">
            <a:spAutoFit/>
          </a:bodyPr>
          <a:lstStyle/>
          <a:p>
            <a:pPr marL="285750" indent="-285750">
              <a:buFont typeface="Arial" panose="020B0604020202020204" pitchFamily="34" charset="0"/>
              <a:buChar char="•"/>
            </a:pPr>
            <a:r>
              <a:rPr lang="en-US" dirty="0"/>
              <a:t>Billing agreements can also be entered from a client dashboard. On the client dashboard select switch to form view in the upper right corner.</a:t>
            </a:r>
          </a:p>
          <a:p>
            <a:pPr marL="285750" indent="-285750">
              <a:buFont typeface="Arial" panose="020B0604020202020204" pitchFamily="34" charset="0"/>
              <a:buChar char="•"/>
            </a:pPr>
            <a:r>
              <a:rPr lang="en-US" dirty="0"/>
              <a:t>Then scroll down and select the Billing tab, Billing Agreement Tab, and New Billing Agreement</a:t>
            </a:r>
          </a:p>
          <a:p>
            <a:pPr marL="285750" indent="-285750">
              <a:buFont typeface="Arial" panose="020B0604020202020204" pitchFamily="34" charset="0"/>
              <a:buChar char="•"/>
            </a:pPr>
            <a:r>
              <a:rPr lang="en-US" dirty="0"/>
              <a:t>Steps to fill out the Billing agreement would be the same as listed in the previous slide.</a:t>
            </a:r>
          </a:p>
        </p:txBody>
      </p:sp>
      <p:pic>
        <p:nvPicPr>
          <p:cNvPr id="7" name="Picture 6">
            <a:extLst>
              <a:ext uri="{FF2B5EF4-FFF2-40B4-BE49-F238E27FC236}">
                <a16:creationId xmlns:a16="http://schemas.microsoft.com/office/drawing/2014/main" id="{FD5E37D7-0EF6-4416-77A6-F7AFF3DD0FDA}"/>
              </a:ext>
            </a:extLst>
          </p:cNvPr>
          <p:cNvPicPr>
            <a:picLocks noChangeAspect="1"/>
          </p:cNvPicPr>
          <p:nvPr/>
        </p:nvPicPr>
        <p:blipFill>
          <a:blip r:embed="rId3"/>
          <a:stretch>
            <a:fillRect/>
          </a:stretch>
        </p:blipFill>
        <p:spPr>
          <a:xfrm>
            <a:off x="725297" y="3699729"/>
            <a:ext cx="10921418" cy="1885796"/>
          </a:xfrm>
          <a:prstGeom prst="rect">
            <a:avLst/>
          </a:prstGeom>
        </p:spPr>
      </p:pic>
    </p:spTree>
    <p:extLst>
      <p:ext uri="{BB962C8B-B14F-4D97-AF65-F5344CB8AC3E}">
        <p14:creationId xmlns:p14="http://schemas.microsoft.com/office/powerpoint/2010/main" val="63218527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6B51062-A255-0438-EBD6-E8108F4069C4}"/>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Content Placeholder 2">
            <a:extLst>
              <a:ext uri="{FF2B5EF4-FFF2-40B4-BE49-F238E27FC236}">
                <a16:creationId xmlns:a16="http://schemas.microsoft.com/office/drawing/2014/main" id="{4C31BCDA-7679-D0CE-990C-2D0F26DA13A7}"/>
              </a:ext>
            </a:extLst>
          </p:cNvPr>
          <p:cNvSpPr txBox="1">
            <a:spLocks/>
          </p:cNvSpPr>
          <p:nvPr/>
        </p:nvSpPr>
        <p:spPr>
          <a:xfrm>
            <a:off x="1554295" y="254856"/>
            <a:ext cx="2693855" cy="299662"/>
          </a:xfrm>
          <a:prstGeom prst="rect">
            <a:avLst/>
          </a:prstGeom>
          <a:ln>
            <a:solidFill>
              <a:schemeClr val="tx1"/>
            </a:solidFill>
          </a:ln>
        </p:spPr>
        <p:txBody>
          <a:bodyPr vert="horz" lIns="91440" tIns="45720" rIns="91440" bIns="45720" rtlCol="0">
            <a:normAutofit fontScale="85000" lnSpcReduction="10000"/>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Font typeface="Arial" panose="020B0604020202020204" pitchFamily="34" charset="0"/>
              <a:buNone/>
            </a:pPr>
            <a:r>
              <a:rPr lang="en-US" dirty="0"/>
              <a:t>Billing Agreements Continued</a:t>
            </a:r>
          </a:p>
        </p:txBody>
      </p:sp>
      <p:sp>
        <p:nvSpPr>
          <p:cNvPr id="6" name="TextBox 5">
            <a:extLst>
              <a:ext uri="{FF2B5EF4-FFF2-40B4-BE49-F238E27FC236}">
                <a16:creationId xmlns:a16="http://schemas.microsoft.com/office/drawing/2014/main" id="{A868AE5C-5780-750E-826F-C4267B7E1EE1}"/>
              </a:ext>
            </a:extLst>
          </p:cNvPr>
          <p:cNvSpPr txBox="1"/>
          <p:nvPr/>
        </p:nvSpPr>
        <p:spPr>
          <a:xfrm>
            <a:off x="1554295" y="907060"/>
            <a:ext cx="8934450" cy="2031325"/>
          </a:xfrm>
          <a:prstGeom prst="rect">
            <a:avLst/>
          </a:prstGeom>
          <a:noFill/>
        </p:spPr>
        <p:txBody>
          <a:bodyPr wrap="square" rtlCol="0">
            <a:spAutoFit/>
          </a:bodyPr>
          <a:lstStyle/>
          <a:p>
            <a:pPr marL="285750" indent="-285750">
              <a:buFont typeface="Arial" panose="020B0604020202020204" pitchFamily="34" charset="0"/>
              <a:buChar char="•"/>
            </a:pPr>
            <a:r>
              <a:rPr lang="en-US" dirty="0"/>
              <a:t>If you need to cancel a billing agreement you can do so with the following steps:</a:t>
            </a:r>
          </a:p>
          <a:p>
            <a:pPr marL="742950" lvl="1" indent="-285750">
              <a:buFont typeface="Arial" panose="020B0604020202020204" pitchFamily="34" charset="0"/>
              <a:buChar char="•"/>
            </a:pPr>
            <a:r>
              <a:rPr lang="en-US" dirty="0"/>
              <a:t>Go to Billing &gt; Lists &gt; Billing Agreements</a:t>
            </a:r>
          </a:p>
          <a:p>
            <a:pPr marL="742950" lvl="1" indent="-285750">
              <a:buFont typeface="Arial" panose="020B0604020202020204" pitchFamily="34" charset="0"/>
              <a:buChar char="•"/>
            </a:pPr>
            <a:r>
              <a:rPr lang="en-US" dirty="0"/>
              <a:t>Find the billing agreement that you would like to cancel and select View in front of it.</a:t>
            </a:r>
          </a:p>
          <a:p>
            <a:pPr marL="742950" lvl="1" indent="-285750">
              <a:buFont typeface="Arial" panose="020B0604020202020204" pitchFamily="34" charset="0"/>
              <a:buChar char="•"/>
            </a:pPr>
            <a:r>
              <a:rPr lang="en-US" dirty="0"/>
              <a:t>Once in the view screen you can select the Cancel Billing Agreement button at the top of the screen. The agreement will no longer create an invoice.</a:t>
            </a:r>
          </a:p>
          <a:p>
            <a:pPr marL="742950" lvl="1" indent="-285750">
              <a:buFont typeface="Arial" panose="020B0604020202020204" pitchFamily="34" charset="0"/>
              <a:buChar char="•"/>
            </a:pPr>
            <a:endParaRPr lang="en-US" dirty="0"/>
          </a:p>
        </p:txBody>
      </p:sp>
      <p:pic>
        <p:nvPicPr>
          <p:cNvPr id="8" name="Picture 7">
            <a:extLst>
              <a:ext uri="{FF2B5EF4-FFF2-40B4-BE49-F238E27FC236}">
                <a16:creationId xmlns:a16="http://schemas.microsoft.com/office/drawing/2014/main" id="{A199F713-4555-5112-DB34-7EE8AD4D6F05}"/>
              </a:ext>
            </a:extLst>
          </p:cNvPr>
          <p:cNvPicPr>
            <a:picLocks noChangeAspect="1"/>
          </p:cNvPicPr>
          <p:nvPr/>
        </p:nvPicPr>
        <p:blipFill>
          <a:blip r:embed="rId3"/>
          <a:stretch>
            <a:fillRect/>
          </a:stretch>
        </p:blipFill>
        <p:spPr>
          <a:xfrm>
            <a:off x="1838008" y="2727038"/>
            <a:ext cx="8934450" cy="3948450"/>
          </a:xfrm>
          <a:prstGeom prst="rect">
            <a:avLst/>
          </a:prstGeom>
        </p:spPr>
      </p:pic>
    </p:spTree>
    <p:extLst>
      <p:ext uri="{BB962C8B-B14F-4D97-AF65-F5344CB8AC3E}">
        <p14:creationId xmlns:p14="http://schemas.microsoft.com/office/powerpoint/2010/main" val="11826187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AC95A77-0639-4AB2-6283-8E55E5A23298}"/>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Content Placeholder 2">
            <a:extLst>
              <a:ext uri="{FF2B5EF4-FFF2-40B4-BE49-F238E27FC236}">
                <a16:creationId xmlns:a16="http://schemas.microsoft.com/office/drawing/2014/main" id="{903969E4-0931-ED5E-B157-17E2C2768C50}"/>
              </a:ext>
            </a:extLst>
          </p:cNvPr>
          <p:cNvSpPr txBox="1">
            <a:spLocks/>
          </p:cNvSpPr>
          <p:nvPr/>
        </p:nvSpPr>
        <p:spPr>
          <a:xfrm>
            <a:off x="1554295" y="254856"/>
            <a:ext cx="2693855" cy="299662"/>
          </a:xfrm>
          <a:prstGeom prst="rect">
            <a:avLst/>
          </a:prstGeom>
          <a:ln>
            <a:solidFill>
              <a:schemeClr val="tx1"/>
            </a:solidFill>
          </a:ln>
        </p:spPr>
        <p:txBody>
          <a:bodyPr vert="horz" lIns="91440" tIns="45720" rIns="91440" bIns="45720" rtlCol="0">
            <a:normAutofit fontScale="85000" lnSpcReduction="10000"/>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Font typeface="Arial" panose="020B0604020202020204" pitchFamily="34" charset="0"/>
              <a:buNone/>
            </a:pPr>
            <a:r>
              <a:rPr lang="en-US" dirty="0"/>
              <a:t>Billing Agreements Continued</a:t>
            </a:r>
          </a:p>
        </p:txBody>
      </p:sp>
      <p:sp>
        <p:nvSpPr>
          <p:cNvPr id="6" name="TextBox 5">
            <a:extLst>
              <a:ext uri="{FF2B5EF4-FFF2-40B4-BE49-F238E27FC236}">
                <a16:creationId xmlns:a16="http://schemas.microsoft.com/office/drawing/2014/main" id="{3AEEF48F-47F1-6274-725D-C71D333E4DEA}"/>
              </a:ext>
            </a:extLst>
          </p:cNvPr>
          <p:cNvSpPr txBox="1"/>
          <p:nvPr/>
        </p:nvSpPr>
        <p:spPr>
          <a:xfrm>
            <a:off x="1716220" y="1745260"/>
            <a:ext cx="8934450" cy="3970318"/>
          </a:xfrm>
          <a:prstGeom prst="rect">
            <a:avLst/>
          </a:prstGeom>
          <a:noFill/>
        </p:spPr>
        <p:txBody>
          <a:bodyPr wrap="square" rtlCol="0">
            <a:spAutoFit/>
          </a:bodyPr>
          <a:lstStyle/>
          <a:p>
            <a:pPr marL="285750" indent="-285750">
              <a:buFont typeface="Arial" panose="020B0604020202020204" pitchFamily="34" charset="0"/>
              <a:buChar char="•"/>
            </a:pPr>
            <a:r>
              <a:rPr lang="en-US" dirty="0"/>
              <a:t>If you would like to see the invoices that were auto-approved or are in the pending approval queue, please use the following steps:</a:t>
            </a:r>
          </a:p>
          <a:p>
            <a:endParaRPr lang="en-US" dirty="0"/>
          </a:p>
          <a:p>
            <a:pPr marL="742950" lvl="1" indent="-285750">
              <a:buFont typeface="Arial" panose="020B0604020202020204" pitchFamily="34" charset="0"/>
              <a:buChar char="•"/>
            </a:pPr>
            <a:r>
              <a:rPr lang="en-US" dirty="0"/>
              <a:t>Go to Billing &gt; Invoice Processing &gt; Invoice Request (List View)</a:t>
            </a:r>
          </a:p>
          <a:p>
            <a:pPr lvl="1"/>
            <a:endParaRPr lang="en-US" dirty="0"/>
          </a:p>
          <a:p>
            <a:pPr marL="742950" lvl="1" indent="-285750">
              <a:buFont typeface="Arial" panose="020B0604020202020204" pitchFamily="34" charset="0"/>
              <a:buChar char="•"/>
            </a:pPr>
            <a:r>
              <a:rPr lang="en-US" dirty="0"/>
              <a:t>At the top there are different views to select</a:t>
            </a:r>
          </a:p>
          <a:p>
            <a:pPr marL="1200150" lvl="2" indent="-285750">
              <a:buFont typeface="Arial" panose="020B0604020202020204" pitchFamily="34" charset="0"/>
              <a:buChar char="•"/>
            </a:pPr>
            <a:r>
              <a:rPr lang="en-US" dirty="0"/>
              <a:t>View 1a – Pending from Billing Agreements</a:t>
            </a:r>
          </a:p>
          <a:p>
            <a:pPr marL="1657350" lvl="3" indent="-285750">
              <a:buFont typeface="Arial" panose="020B0604020202020204" pitchFamily="34" charset="0"/>
              <a:buChar char="•"/>
            </a:pPr>
            <a:r>
              <a:rPr lang="en-US" dirty="0"/>
              <a:t>This lists all invoices that have a billing agreement but did not have the auto-approve box checked within the agreement</a:t>
            </a:r>
          </a:p>
          <a:p>
            <a:pPr marL="2114550" lvl="4" indent="-285750">
              <a:buFont typeface="Arial" panose="020B0604020202020204" pitchFamily="34" charset="0"/>
              <a:buChar char="•"/>
            </a:pPr>
            <a:r>
              <a:rPr lang="en-US" dirty="0"/>
              <a:t>Someone will need to review these invoices and select approve and generate in order for them to go out. </a:t>
            </a:r>
          </a:p>
          <a:p>
            <a:pPr marL="1200150" lvl="2" indent="-285750">
              <a:buFont typeface="Arial" panose="020B0604020202020204" pitchFamily="34" charset="0"/>
              <a:buChar char="•"/>
            </a:pPr>
            <a:r>
              <a:rPr lang="en-US" dirty="0"/>
              <a:t>View 5a – Completed Invoice Requests from Billing Agreements</a:t>
            </a:r>
          </a:p>
          <a:p>
            <a:pPr marL="1657350" lvl="3" indent="-285750">
              <a:buFont typeface="Arial" panose="020B0604020202020204" pitchFamily="34" charset="0"/>
              <a:buChar char="•"/>
            </a:pPr>
            <a:r>
              <a:rPr lang="en-US" dirty="0"/>
              <a:t>This lists all of the invoices that were automatically approved and generated by the system.</a:t>
            </a:r>
          </a:p>
        </p:txBody>
      </p:sp>
    </p:spTree>
    <p:extLst>
      <p:ext uri="{BB962C8B-B14F-4D97-AF65-F5344CB8AC3E}">
        <p14:creationId xmlns:p14="http://schemas.microsoft.com/office/powerpoint/2010/main" val="823122278"/>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docProps/app.xml><?xml version="1.0" encoding="utf-8"?>
<Properties xmlns="http://schemas.openxmlformats.org/officeDocument/2006/extended-properties" xmlns:vt="http://schemas.openxmlformats.org/officeDocument/2006/docPropsVTypes">
  <Template>TM10001115[[fn=Parcel]]</Template>
  <TotalTime>903</TotalTime>
  <Words>3875</Words>
  <Application>Microsoft Office PowerPoint</Application>
  <PresentationFormat>Widescreen</PresentationFormat>
  <Paragraphs>205</Paragraphs>
  <Slides>41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41</vt:i4>
      </vt:variant>
    </vt:vector>
  </HeadingPairs>
  <TitlesOfParts>
    <vt:vector size="44" baseType="lpstr">
      <vt:lpstr>Arial</vt:lpstr>
      <vt:lpstr>Gill Sans MT</vt:lpstr>
      <vt:lpstr>Parcel</vt:lpstr>
      <vt:lpstr>Billing 3.0  Creating Invoices  Quick Guide</vt:lpstr>
      <vt:lpstr>Step 1</vt:lpstr>
      <vt:lpstr>Step 2</vt:lpstr>
      <vt:lpstr>Step 3</vt:lpstr>
      <vt:lpstr>Step 4</vt:lpstr>
      <vt:lpstr>Step 4 continued</vt:lpstr>
      <vt:lpstr>Step 5</vt:lpstr>
      <vt:lpstr>Step 5 continued</vt:lpstr>
      <vt:lpstr>Step 5 continued</vt:lpstr>
      <vt:lpstr>Step 5 continued</vt:lpstr>
      <vt:lpstr>Step 6</vt:lpstr>
      <vt:lpstr>Step 6</vt:lpstr>
      <vt:lpstr>Step 6 continued</vt:lpstr>
      <vt:lpstr>ADDITIONAL Billing Items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Billing 2.0 Creating Invoice Quick Guide</dc:title>
  <dc:creator>Jennifer Richards</dc:creator>
  <cp:lastModifiedBy>Jennifer Richards</cp:lastModifiedBy>
  <cp:revision>91</cp:revision>
  <dcterms:created xsi:type="dcterms:W3CDTF">2023-05-12T21:37:03Z</dcterms:created>
  <dcterms:modified xsi:type="dcterms:W3CDTF">2025-10-13T21:06:07Z</dcterms:modified>
</cp:coreProperties>
</file>